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9144000" cy="5143500"/>
  <p:embeddedFontLst>
    <p:embeddedFont>
      <p:font typeface="Helvetica Neue" panose="020B0604020202020204" charset="0"/>
      <p:regular r:id="rId28"/>
      <p:bold r:id="rId29"/>
      <p:italic r:id="rId30"/>
      <p:boldItalic r:id="rId31"/>
    </p:embeddedFont>
    <p:embeddedFont>
      <p:font typeface="Roboto" panose="020B0604020202020204" charset="0"/>
      <p:regular r:id="rId32"/>
      <p:bold r:id="rId33"/>
      <p:italic r:id="rId34"/>
      <p:boldItalic r:id="rId35"/>
    </p:embeddedFont>
    <p:embeddedFont>
      <p:font typeface="Tahoma" panose="020B0604030504040204" pitchFamily="34" charset="0"/>
      <p:regular r:id="rId36"/>
      <p:bold r:id="rId37"/>
    </p:embeddedFont>
    <p:embeddedFont>
      <p:font typeface="Trebuchet MS" panose="020B0603020202020204" pitchFamily="34" charset="0"/>
      <p:regular r:id="rId38"/>
      <p:bold r:id="rId39"/>
      <p:italic r:id="rId40"/>
      <p:boldItalic r:id="rId41"/>
    </p:embeddedFont>
    <p:embeddedFont>
      <p:font typeface="Verdana" panose="020B0604030504040204"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6" roundtripDataSignature="AMtx7miOvvUhwZ6cHiQQTlvPPHVqhxCqi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8"/>
  </p:normalViewPr>
  <p:slideViewPr>
    <p:cSldViewPr snapToGrid="0">
      <p:cViewPr varScale="1">
        <p:scale>
          <a:sx n="150" d="100"/>
          <a:sy n="150" d="100"/>
        </p:scale>
        <p:origin x="474" y="108"/>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customschemas.google.com/relationships/presentationmetadata" Target="metadata"/><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2443150"/>
            <a:ext cx="7315200" cy="23145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244d65faf_0_99: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244d65faf_0_99: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41efb61482_0_40: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41efb61482_0_40: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41d710ee6f_3_10: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241d710ee6f_3_10: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41d710ee6f_3_48: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4" name="Google Shape;164;g241d710ee6f_3_48: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241d710ee6f_3_16: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g241d710ee6f_3_16: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41efb61482_0_2: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41efb61482_0_2: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41efb61482_0_12: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41efb61482_0_12: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41efa6d76a_1_6: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g241efa6d76a_1_6: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41d710ee6f_3_31: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g241d710ee6f_3_31: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41efa6d76a_1_12: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g241efa6d76a_1_12: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241d710ee6f_7_0: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g241d710ee6f_7_0: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2: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41efb61482_0_21: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41efb61482_0_21: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41d710ee6f_3_26: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5" name="Google Shape;225;g241d710ee6f_3_26: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41d710ee6f_3_36: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1" name="Google Shape;231;g241d710ee6f_3_36: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127d00e917_3_11: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127d00e917_3_11: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1244d65faf_7_54: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1244d65faf_7_54: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21244d65faf_7_49: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21244d65faf_7_49: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244d65faf_7_19: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244d65faf_7_19: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1244d65faf_4_0: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1244d65faf_4_0: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6: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6: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1244d65faf_7_60: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1244d65faf_7_60: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8: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 name="Google Shape;134;p8: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41d710ee6f_3_5: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 name="Google Shape;140;g241d710ee6f_3_5: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41efb61482_2_3: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41efb61482_2_3: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21244d65faf_0_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g21244d65faf_0_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g21244d65faf_0_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g21244d65faf_0_39"/>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g21244d65faf_0_39"/>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g21244d65faf_0_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g21244d65faf_0_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solidFill>
          <a:srgbClr val="1C4587"/>
        </a:solidFill>
        <a:effectLst/>
      </p:bgPr>
    </p:bg>
    <p:spTree>
      <p:nvGrpSpPr>
        <p:cNvPr id="1" name="Shape 50"/>
        <p:cNvGrpSpPr/>
        <p:nvPr/>
      </p:nvGrpSpPr>
      <p:grpSpPr>
        <a:xfrm>
          <a:off x="0" y="0"/>
          <a:ext cx="0" cy="0"/>
          <a:chOff x="0" y="0"/>
          <a:chExt cx="0" cy="0"/>
        </a:xfrm>
      </p:grpSpPr>
      <p:sp>
        <p:nvSpPr>
          <p:cNvPr id="51" name="Google Shape;51;g21244d65faf_0_45"/>
          <p:cNvSpPr txBox="1">
            <a:spLocks noGrp="1"/>
          </p:cNvSpPr>
          <p:nvPr>
            <p:ph type="title"/>
          </p:nvPr>
        </p:nvSpPr>
        <p:spPr>
          <a:xfrm>
            <a:off x="261957" y="288902"/>
            <a:ext cx="8620200" cy="8178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2800"/>
              <a:buNone/>
              <a:defRPr sz="2600" b="0" i="0">
                <a:solidFill>
                  <a:schemeClr val="lt1"/>
                </a:solidFill>
                <a:latin typeface="Verdana"/>
                <a:ea typeface="Verdana"/>
                <a:cs typeface="Verdana"/>
                <a:sym typeface="Verdana"/>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g21244d65faf_0_45"/>
          <p:cNvSpPr txBox="1">
            <a:spLocks noGrp="1"/>
          </p:cNvSpPr>
          <p:nvPr>
            <p:ph type="body" idx="1"/>
          </p:nvPr>
        </p:nvSpPr>
        <p:spPr>
          <a:xfrm>
            <a:off x="475249" y="2004045"/>
            <a:ext cx="8284200" cy="1186800"/>
          </a:xfrm>
          <a:prstGeom prst="rect">
            <a:avLst/>
          </a:prstGeom>
          <a:noFill/>
          <a:ln>
            <a:noFill/>
          </a:ln>
        </p:spPr>
        <p:txBody>
          <a:bodyPr spcFirstLastPara="1" wrap="square" lIns="0" tIns="0" rIns="0" bIns="0" anchor="t" anchorCtr="0">
            <a:spAutoFit/>
          </a:bodyPr>
          <a:lstStyle>
            <a:lvl1pPr marL="457200" lvl="0" indent="-228600" algn="l" rtl="0">
              <a:spcBef>
                <a:spcPts val="0"/>
              </a:spcBef>
              <a:spcAft>
                <a:spcPts val="0"/>
              </a:spcAft>
              <a:buSzPts val="1800"/>
              <a:buNone/>
              <a:defRPr sz="1700" b="1" i="0">
                <a:solidFill>
                  <a:srgbClr val="00D9FD"/>
                </a:solidFill>
                <a:latin typeface="Arial"/>
                <a:ea typeface="Arial"/>
                <a:cs typeface="Arial"/>
                <a:sym typeface="Arial"/>
              </a:defRPr>
            </a:lvl1pPr>
            <a:lvl2pPr marL="914400" lvl="1" indent="-228600" algn="l" rtl="0">
              <a:spcBef>
                <a:spcPts val="1200"/>
              </a:spcBef>
              <a:spcAft>
                <a:spcPts val="0"/>
              </a:spcAft>
              <a:buSzPts val="1400"/>
              <a:buNone/>
              <a:defRPr/>
            </a:lvl2pPr>
            <a:lvl3pPr marL="1371600" lvl="2" indent="-228600" algn="l" rtl="0">
              <a:spcBef>
                <a:spcPts val="1200"/>
              </a:spcBef>
              <a:spcAft>
                <a:spcPts val="0"/>
              </a:spcAft>
              <a:buSzPts val="1400"/>
              <a:buNone/>
              <a:defRPr/>
            </a:lvl3pPr>
            <a:lvl4pPr marL="1828800" lvl="3" indent="-228600" algn="l" rtl="0">
              <a:spcBef>
                <a:spcPts val="1200"/>
              </a:spcBef>
              <a:spcAft>
                <a:spcPts val="0"/>
              </a:spcAft>
              <a:buSzPts val="1400"/>
              <a:buNone/>
              <a:defRPr/>
            </a:lvl4pPr>
            <a:lvl5pPr marL="2286000" lvl="4" indent="-228600" algn="l" rtl="0">
              <a:spcBef>
                <a:spcPts val="1200"/>
              </a:spcBef>
              <a:spcAft>
                <a:spcPts val="0"/>
              </a:spcAft>
              <a:buSzPts val="1400"/>
              <a:buNone/>
              <a:defRPr/>
            </a:lvl5pPr>
            <a:lvl6pPr marL="2743200" lvl="5" indent="-228600" algn="l" rtl="0">
              <a:spcBef>
                <a:spcPts val="1200"/>
              </a:spcBef>
              <a:spcAft>
                <a:spcPts val="0"/>
              </a:spcAft>
              <a:buSzPts val="1400"/>
              <a:buNone/>
              <a:defRPr/>
            </a:lvl6pPr>
            <a:lvl7pPr marL="3200400" lvl="6" indent="-228600" algn="l" rtl="0">
              <a:spcBef>
                <a:spcPts val="1200"/>
              </a:spcBef>
              <a:spcAft>
                <a:spcPts val="0"/>
              </a:spcAft>
              <a:buSzPts val="1400"/>
              <a:buNone/>
              <a:defRPr/>
            </a:lvl7pPr>
            <a:lvl8pPr marL="3657600" lvl="7" indent="-228600" algn="l" rtl="0">
              <a:spcBef>
                <a:spcPts val="1200"/>
              </a:spcBef>
              <a:spcAft>
                <a:spcPts val="0"/>
              </a:spcAft>
              <a:buSzPts val="1400"/>
              <a:buNone/>
              <a:defRPr/>
            </a:lvl8pPr>
            <a:lvl9pPr marL="4114800" lvl="8" indent="-228600" algn="l" rtl="0">
              <a:spcBef>
                <a:spcPts val="1200"/>
              </a:spcBef>
              <a:spcAft>
                <a:spcPts val="1200"/>
              </a:spcAft>
              <a:buSzPts val="1400"/>
              <a:buNone/>
              <a:defRPr/>
            </a:lvl9pPr>
          </a:lstStyle>
          <a:p>
            <a:endParaRPr/>
          </a:p>
        </p:txBody>
      </p:sp>
      <p:sp>
        <p:nvSpPr>
          <p:cNvPr id="53" name="Google Shape;53;g21244d65faf_0_45"/>
          <p:cNvSpPr txBox="1">
            <a:spLocks noGrp="1"/>
          </p:cNvSpPr>
          <p:nvPr>
            <p:ph type="ftr" idx="11"/>
          </p:nvPr>
        </p:nvSpPr>
        <p:spPr>
          <a:xfrm>
            <a:off x="3108960" y="4783455"/>
            <a:ext cx="2926200" cy="257100"/>
          </a:xfrm>
          <a:prstGeom prst="rect">
            <a:avLst/>
          </a:prstGeom>
          <a:noFill/>
          <a:ln>
            <a:noFill/>
          </a:ln>
        </p:spPr>
        <p:txBody>
          <a:bodyPr spcFirstLastPara="1" wrap="square" lIns="0" tIns="0" rIns="0" bIns="0" anchor="t" anchorCtr="0">
            <a:spAutoFit/>
          </a:bodyPr>
          <a:lstStyle>
            <a:lvl1pPr lvl="0" algn="ctr"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4" name="Google Shape;54;g21244d65faf_0_45"/>
          <p:cNvSpPr txBox="1">
            <a:spLocks noGrp="1"/>
          </p:cNvSpPr>
          <p:nvPr>
            <p:ph type="dt" idx="10"/>
          </p:nvPr>
        </p:nvSpPr>
        <p:spPr>
          <a:xfrm>
            <a:off x="457200" y="4783455"/>
            <a:ext cx="2103000" cy="2571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g21244d65faf_0_45"/>
          <p:cNvSpPr txBox="1">
            <a:spLocks noGrp="1"/>
          </p:cNvSpPr>
          <p:nvPr>
            <p:ph type="sldNum" idx="12"/>
          </p:nvPr>
        </p:nvSpPr>
        <p:spPr>
          <a:xfrm>
            <a:off x="6583680" y="4783455"/>
            <a:ext cx="2103000" cy="153900"/>
          </a:xfrm>
          <a:prstGeom prst="rect">
            <a:avLst/>
          </a:prstGeom>
          <a:noFill/>
          <a:ln>
            <a:noFill/>
          </a:ln>
        </p:spPr>
        <p:txBody>
          <a:bodyPr spcFirstLastPara="1" wrap="square" lIns="0" tIns="0" rIns="0" bIns="0" anchor="t" anchorCtr="0">
            <a:sp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lt2"/>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Only">
  <p:cSld name="Title Only">
    <p:bg>
      <p:bgPr>
        <a:solidFill>
          <a:schemeClr val="lt1"/>
        </a:solidFill>
        <a:effectLst/>
      </p:bgPr>
    </p:bg>
    <p:spTree>
      <p:nvGrpSpPr>
        <p:cNvPr id="1" name="Shape 56"/>
        <p:cNvGrpSpPr/>
        <p:nvPr/>
      </p:nvGrpSpPr>
      <p:grpSpPr>
        <a:xfrm>
          <a:off x="0" y="0"/>
          <a:ext cx="0" cy="0"/>
          <a:chOff x="0" y="0"/>
          <a:chExt cx="0" cy="0"/>
        </a:xfrm>
      </p:grpSpPr>
      <p:pic>
        <p:nvPicPr>
          <p:cNvPr id="57" name="Google Shape;57;g21244d65faf_0_51"/>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8" name="Google Shape;58;g21244d65faf_0_51"/>
          <p:cNvSpPr/>
          <p:nvPr/>
        </p:nvSpPr>
        <p:spPr>
          <a:xfrm>
            <a:off x="0" y="0"/>
            <a:ext cx="9144000" cy="5143500"/>
          </a:xfrm>
          <a:custGeom>
            <a:avLst/>
            <a:gdLst/>
            <a:ahLst/>
            <a:cxnLst/>
            <a:rect l="l" t="t" r="r" b="b"/>
            <a:pathLst>
              <a:path w="9144000" h="5143500" extrusionOk="0">
                <a:moveTo>
                  <a:pt x="9143999" y="5143499"/>
                </a:moveTo>
                <a:lnTo>
                  <a:pt x="0" y="5143499"/>
                </a:lnTo>
                <a:lnTo>
                  <a:pt x="0" y="0"/>
                </a:lnTo>
              </a:path>
              <a:path w="9144000" h="5143500" extrusionOk="0">
                <a:moveTo>
                  <a:pt x="9143999" y="0"/>
                </a:moveTo>
                <a:lnTo>
                  <a:pt x="9143999" y="5143499"/>
                </a:lnTo>
              </a:path>
            </a:pathLst>
          </a:cu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59" name="Google Shape;59;g21244d65faf_0_51"/>
          <p:cNvPicPr preferRelativeResize="0"/>
          <p:nvPr/>
        </p:nvPicPr>
        <p:blipFill rotWithShape="1">
          <a:blip r:embed="rId3">
            <a:alphaModFix/>
          </a:blip>
          <a:srcRect/>
          <a:stretch/>
        </p:blipFill>
        <p:spPr>
          <a:xfrm>
            <a:off x="0" y="0"/>
            <a:ext cx="523724" cy="5143499"/>
          </a:xfrm>
          <a:prstGeom prst="rect">
            <a:avLst/>
          </a:prstGeom>
          <a:noFill/>
          <a:ln>
            <a:noFill/>
          </a:ln>
        </p:spPr>
      </p:pic>
      <p:pic>
        <p:nvPicPr>
          <p:cNvPr id="60" name="Google Shape;60;g21244d65faf_0_51"/>
          <p:cNvPicPr preferRelativeResize="0"/>
          <p:nvPr/>
        </p:nvPicPr>
        <p:blipFill rotWithShape="1">
          <a:blip r:embed="rId4">
            <a:alphaModFix/>
          </a:blip>
          <a:srcRect/>
          <a:stretch/>
        </p:blipFill>
        <p:spPr>
          <a:xfrm>
            <a:off x="8739750" y="0"/>
            <a:ext cx="404249" cy="5143499"/>
          </a:xfrm>
          <a:prstGeom prst="rect">
            <a:avLst/>
          </a:prstGeom>
          <a:noFill/>
          <a:ln>
            <a:noFill/>
          </a:ln>
        </p:spPr>
      </p:pic>
      <p:sp>
        <p:nvSpPr>
          <p:cNvPr id="61" name="Google Shape;61;g21244d65faf_0_51"/>
          <p:cNvSpPr txBox="1">
            <a:spLocks noGrp="1"/>
          </p:cNvSpPr>
          <p:nvPr>
            <p:ph type="title"/>
          </p:nvPr>
        </p:nvSpPr>
        <p:spPr>
          <a:xfrm>
            <a:off x="261957" y="288902"/>
            <a:ext cx="8620200" cy="8178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2800"/>
              <a:buNone/>
              <a:defRPr sz="2600" b="0" i="0">
                <a:solidFill>
                  <a:schemeClr val="lt1"/>
                </a:solidFill>
                <a:latin typeface="Verdana"/>
                <a:ea typeface="Verdana"/>
                <a:cs typeface="Verdana"/>
                <a:sym typeface="Verdana"/>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g21244d65faf_0_51"/>
          <p:cNvSpPr txBox="1">
            <a:spLocks noGrp="1"/>
          </p:cNvSpPr>
          <p:nvPr>
            <p:ph type="ftr" idx="11"/>
          </p:nvPr>
        </p:nvSpPr>
        <p:spPr>
          <a:xfrm>
            <a:off x="3108960" y="4783455"/>
            <a:ext cx="2926200" cy="257100"/>
          </a:xfrm>
          <a:prstGeom prst="rect">
            <a:avLst/>
          </a:prstGeom>
          <a:noFill/>
          <a:ln>
            <a:noFill/>
          </a:ln>
        </p:spPr>
        <p:txBody>
          <a:bodyPr spcFirstLastPara="1" wrap="square" lIns="0" tIns="0" rIns="0" bIns="0" anchor="t" anchorCtr="0">
            <a:spAutoFit/>
          </a:bodyPr>
          <a:lstStyle>
            <a:lvl1pPr lvl="0" algn="ctr"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g21244d65faf_0_51"/>
          <p:cNvSpPr txBox="1">
            <a:spLocks noGrp="1"/>
          </p:cNvSpPr>
          <p:nvPr>
            <p:ph type="dt" idx="10"/>
          </p:nvPr>
        </p:nvSpPr>
        <p:spPr>
          <a:xfrm>
            <a:off x="457200" y="4783455"/>
            <a:ext cx="2103000" cy="2571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4" name="Google Shape;64;g21244d65faf_0_51"/>
          <p:cNvSpPr txBox="1">
            <a:spLocks noGrp="1"/>
          </p:cNvSpPr>
          <p:nvPr>
            <p:ph type="sldNum" idx="12"/>
          </p:nvPr>
        </p:nvSpPr>
        <p:spPr>
          <a:xfrm>
            <a:off x="6583680" y="4783455"/>
            <a:ext cx="2103000" cy="153900"/>
          </a:xfrm>
          <a:prstGeom prst="rect">
            <a:avLst/>
          </a:prstGeom>
          <a:noFill/>
          <a:ln>
            <a:noFill/>
          </a:ln>
        </p:spPr>
        <p:txBody>
          <a:bodyPr spcFirstLastPara="1" wrap="square" lIns="0" tIns="0" rIns="0" bIns="0" anchor="t" anchorCtr="0">
            <a:sp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lt2"/>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65"/>
        <p:cNvGrpSpPr/>
        <p:nvPr/>
      </p:nvGrpSpPr>
      <p:grpSpPr>
        <a:xfrm>
          <a:off x="0" y="0"/>
          <a:ext cx="0" cy="0"/>
          <a:chOff x="0" y="0"/>
          <a:chExt cx="0" cy="0"/>
        </a:xfrm>
      </p:grpSpPr>
      <p:pic>
        <p:nvPicPr>
          <p:cNvPr id="66" name="Google Shape;66;g21244d65faf_0_60"/>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7" name="Google Shape;67;g21244d65faf_0_60"/>
          <p:cNvSpPr/>
          <p:nvPr/>
        </p:nvSpPr>
        <p:spPr>
          <a:xfrm>
            <a:off x="0" y="0"/>
            <a:ext cx="9144000" cy="5143500"/>
          </a:xfrm>
          <a:custGeom>
            <a:avLst/>
            <a:gdLst/>
            <a:ahLst/>
            <a:cxnLst/>
            <a:rect l="l" t="t" r="r" b="b"/>
            <a:pathLst>
              <a:path w="9144000" h="5143500" extrusionOk="0">
                <a:moveTo>
                  <a:pt x="9143999" y="5143499"/>
                </a:moveTo>
                <a:lnTo>
                  <a:pt x="0" y="5143499"/>
                </a:lnTo>
                <a:lnTo>
                  <a:pt x="0" y="0"/>
                </a:lnTo>
              </a:path>
              <a:path w="9144000" h="5143500" extrusionOk="0">
                <a:moveTo>
                  <a:pt x="9143999" y="0"/>
                </a:moveTo>
                <a:lnTo>
                  <a:pt x="9143999" y="5143499"/>
                </a:lnTo>
              </a:path>
            </a:pathLst>
          </a:cu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68" name="Google Shape;68;g21244d65faf_0_60"/>
          <p:cNvPicPr preferRelativeResize="0"/>
          <p:nvPr/>
        </p:nvPicPr>
        <p:blipFill rotWithShape="1">
          <a:blip r:embed="rId3">
            <a:alphaModFix/>
          </a:blip>
          <a:srcRect/>
          <a:stretch/>
        </p:blipFill>
        <p:spPr>
          <a:xfrm>
            <a:off x="0" y="0"/>
            <a:ext cx="523724" cy="5143499"/>
          </a:xfrm>
          <a:prstGeom prst="rect">
            <a:avLst/>
          </a:prstGeom>
          <a:noFill/>
          <a:ln>
            <a:noFill/>
          </a:ln>
        </p:spPr>
      </p:pic>
      <p:pic>
        <p:nvPicPr>
          <p:cNvPr id="69" name="Google Shape;69;g21244d65faf_0_60"/>
          <p:cNvPicPr preferRelativeResize="0"/>
          <p:nvPr/>
        </p:nvPicPr>
        <p:blipFill rotWithShape="1">
          <a:blip r:embed="rId4">
            <a:alphaModFix/>
          </a:blip>
          <a:srcRect/>
          <a:stretch/>
        </p:blipFill>
        <p:spPr>
          <a:xfrm>
            <a:off x="8739750" y="0"/>
            <a:ext cx="404249" cy="5143499"/>
          </a:xfrm>
          <a:prstGeom prst="rect">
            <a:avLst/>
          </a:prstGeom>
          <a:noFill/>
          <a:ln>
            <a:noFill/>
          </a:ln>
        </p:spPr>
      </p:pic>
      <p:pic>
        <p:nvPicPr>
          <p:cNvPr id="70" name="Google Shape;70;g21244d65faf_0_60"/>
          <p:cNvPicPr preferRelativeResize="0"/>
          <p:nvPr/>
        </p:nvPicPr>
        <p:blipFill rotWithShape="1">
          <a:blip r:embed="rId5">
            <a:alphaModFix/>
          </a:blip>
          <a:srcRect/>
          <a:stretch/>
        </p:blipFill>
        <p:spPr>
          <a:xfrm>
            <a:off x="0" y="0"/>
            <a:ext cx="4031974" cy="2635849"/>
          </a:xfrm>
          <a:prstGeom prst="rect">
            <a:avLst/>
          </a:prstGeom>
          <a:noFill/>
          <a:ln>
            <a:noFill/>
          </a:ln>
        </p:spPr>
      </p:pic>
      <p:pic>
        <p:nvPicPr>
          <p:cNvPr id="71" name="Google Shape;71;g21244d65faf_0_60"/>
          <p:cNvPicPr preferRelativeResize="0"/>
          <p:nvPr/>
        </p:nvPicPr>
        <p:blipFill rotWithShape="1">
          <a:blip r:embed="rId6">
            <a:alphaModFix/>
          </a:blip>
          <a:srcRect/>
          <a:stretch/>
        </p:blipFill>
        <p:spPr>
          <a:xfrm>
            <a:off x="5048252" y="2398274"/>
            <a:ext cx="4095746" cy="2745226"/>
          </a:xfrm>
          <a:prstGeom prst="rect">
            <a:avLst/>
          </a:prstGeom>
          <a:noFill/>
          <a:ln>
            <a:noFill/>
          </a:ln>
        </p:spPr>
      </p:pic>
      <p:pic>
        <p:nvPicPr>
          <p:cNvPr id="72" name="Google Shape;72;g21244d65faf_0_60"/>
          <p:cNvPicPr preferRelativeResize="0"/>
          <p:nvPr/>
        </p:nvPicPr>
        <p:blipFill rotWithShape="1">
          <a:blip r:embed="rId7">
            <a:alphaModFix/>
          </a:blip>
          <a:srcRect/>
          <a:stretch/>
        </p:blipFill>
        <p:spPr>
          <a:xfrm>
            <a:off x="1812100" y="894600"/>
            <a:ext cx="5958898" cy="3879525"/>
          </a:xfrm>
          <a:prstGeom prst="rect">
            <a:avLst/>
          </a:prstGeom>
          <a:noFill/>
          <a:ln>
            <a:noFill/>
          </a:ln>
        </p:spPr>
      </p:pic>
      <p:sp>
        <p:nvSpPr>
          <p:cNvPr id="73" name="Google Shape;73;g21244d65faf_0_60"/>
          <p:cNvSpPr txBox="1">
            <a:spLocks noGrp="1"/>
          </p:cNvSpPr>
          <p:nvPr>
            <p:ph type="ctrTitle"/>
          </p:nvPr>
        </p:nvSpPr>
        <p:spPr>
          <a:xfrm>
            <a:off x="149700" y="117847"/>
            <a:ext cx="8844600" cy="3150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2800"/>
              <a:buNone/>
              <a:defRPr b="0" i="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4" name="Google Shape;74;g21244d65faf_0_60"/>
          <p:cNvSpPr txBox="1">
            <a:spLocks noGrp="1"/>
          </p:cNvSpPr>
          <p:nvPr>
            <p:ph type="subTitle" idx="1"/>
          </p:nvPr>
        </p:nvSpPr>
        <p:spPr>
          <a:xfrm>
            <a:off x="1371600" y="2880360"/>
            <a:ext cx="6400800" cy="12858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1800"/>
              <a:buNone/>
              <a:defRPr/>
            </a:lvl1pPr>
            <a:lvl2pPr lvl="1" algn="l" rtl="0">
              <a:spcBef>
                <a:spcPts val="1200"/>
              </a:spcBef>
              <a:spcAft>
                <a:spcPts val="0"/>
              </a:spcAft>
              <a:buSzPts val="1400"/>
              <a:buNone/>
              <a:defRPr/>
            </a:lvl2pPr>
            <a:lvl3pPr lvl="2" algn="l" rtl="0">
              <a:spcBef>
                <a:spcPts val="1200"/>
              </a:spcBef>
              <a:spcAft>
                <a:spcPts val="0"/>
              </a:spcAft>
              <a:buSzPts val="1400"/>
              <a:buNone/>
              <a:defRPr/>
            </a:lvl3pPr>
            <a:lvl4pPr lvl="3" algn="l" rtl="0">
              <a:spcBef>
                <a:spcPts val="1200"/>
              </a:spcBef>
              <a:spcAft>
                <a:spcPts val="0"/>
              </a:spcAft>
              <a:buSzPts val="1400"/>
              <a:buNone/>
              <a:defRPr/>
            </a:lvl4pPr>
            <a:lvl5pPr lvl="4" algn="l" rtl="0">
              <a:spcBef>
                <a:spcPts val="1200"/>
              </a:spcBef>
              <a:spcAft>
                <a:spcPts val="0"/>
              </a:spcAft>
              <a:buSzPts val="1400"/>
              <a:buNone/>
              <a:defRPr/>
            </a:lvl5pPr>
            <a:lvl6pPr lvl="5" algn="l" rtl="0">
              <a:spcBef>
                <a:spcPts val="1200"/>
              </a:spcBef>
              <a:spcAft>
                <a:spcPts val="0"/>
              </a:spcAft>
              <a:buSzPts val="1400"/>
              <a:buNone/>
              <a:defRPr/>
            </a:lvl6pPr>
            <a:lvl7pPr lvl="6" algn="l" rtl="0">
              <a:spcBef>
                <a:spcPts val="1200"/>
              </a:spcBef>
              <a:spcAft>
                <a:spcPts val="0"/>
              </a:spcAft>
              <a:buSzPts val="1400"/>
              <a:buNone/>
              <a:defRPr/>
            </a:lvl7pPr>
            <a:lvl8pPr lvl="7" algn="l" rtl="0">
              <a:spcBef>
                <a:spcPts val="1200"/>
              </a:spcBef>
              <a:spcAft>
                <a:spcPts val="0"/>
              </a:spcAft>
              <a:buSzPts val="1400"/>
              <a:buNone/>
              <a:defRPr/>
            </a:lvl8pPr>
            <a:lvl9pPr lvl="8" algn="l" rtl="0">
              <a:spcBef>
                <a:spcPts val="1200"/>
              </a:spcBef>
              <a:spcAft>
                <a:spcPts val="1200"/>
              </a:spcAft>
              <a:buSzPts val="1400"/>
              <a:buNone/>
              <a:defRPr/>
            </a:lvl9pPr>
          </a:lstStyle>
          <a:p>
            <a:endParaRPr/>
          </a:p>
        </p:txBody>
      </p:sp>
      <p:sp>
        <p:nvSpPr>
          <p:cNvPr id="75" name="Google Shape;75;g21244d65faf_0_60"/>
          <p:cNvSpPr txBox="1">
            <a:spLocks noGrp="1"/>
          </p:cNvSpPr>
          <p:nvPr>
            <p:ph type="ftr" idx="11"/>
          </p:nvPr>
        </p:nvSpPr>
        <p:spPr>
          <a:xfrm>
            <a:off x="3108960" y="4783455"/>
            <a:ext cx="2926200" cy="257100"/>
          </a:xfrm>
          <a:prstGeom prst="rect">
            <a:avLst/>
          </a:prstGeom>
          <a:noFill/>
          <a:ln>
            <a:noFill/>
          </a:ln>
        </p:spPr>
        <p:txBody>
          <a:bodyPr spcFirstLastPara="1" wrap="square" lIns="0" tIns="0" rIns="0" bIns="0" anchor="t" anchorCtr="0">
            <a:spAutoFit/>
          </a:bodyPr>
          <a:lstStyle>
            <a:lvl1pPr lvl="0" algn="ctr"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g21244d65faf_0_60"/>
          <p:cNvSpPr txBox="1">
            <a:spLocks noGrp="1"/>
          </p:cNvSpPr>
          <p:nvPr>
            <p:ph type="dt" idx="10"/>
          </p:nvPr>
        </p:nvSpPr>
        <p:spPr>
          <a:xfrm>
            <a:off x="457200" y="4783455"/>
            <a:ext cx="2103000" cy="2571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7" name="Google Shape;77;g21244d65faf_0_60"/>
          <p:cNvSpPr txBox="1">
            <a:spLocks noGrp="1"/>
          </p:cNvSpPr>
          <p:nvPr>
            <p:ph type="sldNum" idx="12"/>
          </p:nvPr>
        </p:nvSpPr>
        <p:spPr>
          <a:xfrm>
            <a:off x="6583680" y="4783455"/>
            <a:ext cx="2103000" cy="153900"/>
          </a:xfrm>
          <a:prstGeom prst="rect">
            <a:avLst/>
          </a:prstGeom>
          <a:noFill/>
          <a:ln>
            <a:noFill/>
          </a:ln>
        </p:spPr>
        <p:txBody>
          <a:bodyPr spcFirstLastPara="1" wrap="square" lIns="0" tIns="0" rIns="0" bIns="0" anchor="t" anchorCtr="0">
            <a:sp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solidFill>
                <a:schemeClr val="lt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g21244d65faf_0_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g21244d65faf_0_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g21244d65faf_0_1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g21244d65faf_0_1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g21244d65faf_0_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g21244d65faf_0_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g21244d65faf_0_1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g21244d65faf_0_1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g21244d65faf_0_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g21244d65faf_0_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g21244d65faf_0_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g21244d65faf_0_23"/>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g21244d65faf_0_23"/>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g21244d65faf_0_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g21244d65faf_0_2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g21244d65faf_0_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g21244d65faf_0_30"/>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g21244d65faf_0_3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g21244d65faf_0_3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g21244d65faf_0_30"/>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g21244d65faf_0_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g21244d65faf_0_36"/>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g21244d65faf_0_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1155CC"/>
        </a:solidFill>
        <a:effectLst/>
      </p:bgPr>
    </p:bg>
    <p:spTree>
      <p:nvGrpSpPr>
        <p:cNvPr id="1" name="Shape 5"/>
        <p:cNvGrpSpPr/>
        <p:nvPr/>
      </p:nvGrpSpPr>
      <p:grpSpPr>
        <a:xfrm>
          <a:off x="0" y="0"/>
          <a:ext cx="0" cy="0"/>
          <a:chOff x="0" y="0"/>
          <a:chExt cx="0" cy="0"/>
        </a:xfrm>
      </p:grpSpPr>
      <p:sp>
        <p:nvSpPr>
          <p:cNvPr id="6" name="Google Shape;6;g21244d65faf_0_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g21244d65faf_0_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g21244d65faf_0_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hyperlink" Target="https://idiotdeveloper.com/file-transfer-using-tcp-socket-in-python3/" TargetMode="External"/><Relationship Id="rId2" Type="http://schemas.openxmlformats.org/officeDocument/2006/relationships/notesSlide" Target="../notesSlides/notesSlide24.xml"/><Relationship Id="rId1" Type="http://schemas.openxmlformats.org/officeDocument/2006/relationships/slideLayout" Target="../slideLayouts/slideLayout12.xml"/><Relationship Id="rId6" Type="http://schemas.openxmlformats.org/officeDocument/2006/relationships/hyperlink" Target="http://www.tensorflow." TargetMode="External"/><Relationship Id="rId5" Type="http://schemas.openxmlformats.org/officeDocument/2006/relationships/hyperlink" Target="http://www.pewinternet.org/2015/10/29/" TargetMode="External"/><Relationship Id="rId4" Type="http://schemas.openxmlformats.org/officeDocument/2006/relationships/hyperlink" Target="https://arxiv.org/abs/1602.05629"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g21244d65faf_0_99"/>
          <p:cNvSpPr txBox="1">
            <a:spLocks noGrp="1"/>
          </p:cNvSpPr>
          <p:nvPr>
            <p:ph type="title"/>
          </p:nvPr>
        </p:nvSpPr>
        <p:spPr>
          <a:xfrm>
            <a:off x="1557850" y="250400"/>
            <a:ext cx="7429800" cy="943800"/>
          </a:xfrm>
          <a:prstGeom prst="rect">
            <a:avLst/>
          </a:prstGeom>
          <a:noFill/>
          <a:ln>
            <a:noFill/>
          </a:ln>
        </p:spPr>
        <p:txBody>
          <a:bodyPr spcFirstLastPara="1" wrap="square" lIns="0" tIns="13325" rIns="0" bIns="0" anchor="ctr" anchorCtr="0">
            <a:noAutofit/>
          </a:bodyPr>
          <a:lstStyle/>
          <a:p>
            <a:pPr marL="12700" lvl="0" indent="0" algn="ctr" rtl="0">
              <a:lnSpc>
                <a:spcPct val="118642"/>
              </a:lnSpc>
              <a:spcBef>
                <a:spcPts val="0"/>
              </a:spcBef>
              <a:spcAft>
                <a:spcPts val="0"/>
              </a:spcAft>
              <a:buNone/>
            </a:pPr>
            <a:r>
              <a:rPr lang="en-US" sz="2300" b="1">
                <a:solidFill>
                  <a:srgbClr val="00D9FD"/>
                </a:solidFill>
                <a:latin typeface="Trebuchet MS"/>
                <a:ea typeface="Trebuchet MS"/>
                <a:cs typeface="Trebuchet MS"/>
                <a:sym typeface="Trebuchet MS"/>
              </a:rPr>
              <a:t>Indian Institute of information Technology Allahabad</a:t>
            </a:r>
            <a:endParaRPr sz="2300" b="1">
              <a:solidFill>
                <a:srgbClr val="00D9FD"/>
              </a:solidFill>
              <a:latin typeface="Trebuchet MS"/>
              <a:ea typeface="Trebuchet MS"/>
              <a:cs typeface="Trebuchet MS"/>
              <a:sym typeface="Trebuchet MS"/>
            </a:endParaRPr>
          </a:p>
          <a:p>
            <a:pPr marL="12700" lvl="0" indent="0" algn="ctr" rtl="0">
              <a:lnSpc>
                <a:spcPct val="118642"/>
              </a:lnSpc>
              <a:spcBef>
                <a:spcPts val="0"/>
              </a:spcBef>
              <a:spcAft>
                <a:spcPts val="0"/>
              </a:spcAft>
              <a:buNone/>
            </a:pPr>
            <a:r>
              <a:rPr lang="en-US" sz="1700" i="1">
                <a:solidFill>
                  <a:srgbClr val="00D9FD"/>
                </a:solidFill>
                <a:latin typeface="Trebuchet MS"/>
                <a:ea typeface="Trebuchet MS"/>
                <a:cs typeface="Trebuchet MS"/>
                <a:sym typeface="Trebuchet MS"/>
              </a:rPr>
              <a:t>Prayagraj (UP) India</a:t>
            </a:r>
            <a:endParaRPr sz="1700" i="1">
              <a:solidFill>
                <a:srgbClr val="00D9FD"/>
              </a:solidFill>
              <a:latin typeface="Trebuchet MS"/>
              <a:ea typeface="Trebuchet MS"/>
              <a:cs typeface="Trebuchet MS"/>
              <a:sym typeface="Trebuchet MS"/>
            </a:endParaRPr>
          </a:p>
        </p:txBody>
      </p:sp>
      <p:sp>
        <p:nvSpPr>
          <p:cNvPr id="83" name="Google Shape;83;g21244d65faf_0_99"/>
          <p:cNvSpPr txBox="1"/>
          <p:nvPr/>
        </p:nvSpPr>
        <p:spPr>
          <a:xfrm>
            <a:off x="279225" y="3013250"/>
            <a:ext cx="4056600" cy="1852800"/>
          </a:xfrm>
          <a:prstGeom prst="rect">
            <a:avLst/>
          </a:prstGeom>
          <a:noFill/>
          <a:ln>
            <a:noFill/>
          </a:ln>
        </p:spPr>
        <p:txBody>
          <a:bodyPr spcFirstLastPara="1" wrap="square" lIns="0" tIns="13325" rIns="0" bIns="0" anchor="t" anchorCtr="0">
            <a:spAutoFit/>
          </a:bodyPr>
          <a:lstStyle/>
          <a:p>
            <a:pPr marL="0" marR="0" lvl="0" indent="0" algn="l" rtl="0">
              <a:lnSpc>
                <a:spcPct val="100000"/>
              </a:lnSpc>
              <a:spcBef>
                <a:spcPts val="400"/>
              </a:spcBef>
              <a:spcAft>
                <a:spcPts val="0"/>
              </a:spcAft>
              <a:buNone/>
            </a:pPr>
            <a:r>
              <a:rPr lang="en-US" sz="1500" b="1" i="1">
                <a:solidFill>
                  <a:srgbClr val="00D9FD"/>
                </a:solidFill>
                <a:latin typeface="Trebuchet MS"/>
                <a:ea typeface="Trebuchet MS"/>
                <a:cs typeface="Trebuchet MS"/>
                <a:sym typeface="Trebuchet MS"/>
              </a:rPr>
              <a:t> Group Members:</a:t>
            </a:r>
            <a:endParaRPr sz="1500" b="1" i="1">
              <a:solidFill>
                <a:srgbClr val="00D9FD"/>
              </a:solidFill>
              <a:latin typeface="Trebuchet MS"/>
              <a:ea typeface="Trebuchet MS"/>
              <a:cs typeface="Trebuchet MS"/>
              <a:sym typeface="Trebuchet MS"/>
            </a:endParaRPr>
          </a:p>
          <a:p>
            <a:pPr marL="0" marR="0" lvl="0" indent="0" algn="l" rtl="0">
              <a:lnSpc>
                <a:spcPct val="100000"/>
              </a:lnSpc>
              <a:spcBef>
                <a:spcPts val="400"/>
              </a:spcBef>
              <a:spcAft>
                <a:spcPts val="0"/>
              </a:spcAft>
              <a:buNone/>
            </a:pPr>
            <a:endParaRPr sz="1500" b="1" i="1">
              <a:solidFill>
                <a:srgbClr val="00D9FD"/>
              </a:solidFill>
              <a:latin typeface="Trebuchet MS"/>
              <a:ea typeface="Trebuchet MS"/>
              <a:cs typeface="Trebuchet MS"/>
              <a:sym typeface="Trebuchet MS"/>
            </a:endParaRPr>
          </a:p>
          <a:p>
            <a:pPr marL="0" marR="0" lvl="0" indent="0" algn="l" rtl="0">
              <a:lnSpc>
                <a:spcPct val="100000"/>
              </a:lnSpc>
              <a:spcBef>
                <a:spcPts val="400"/>
              </a:spcBef>
              <a:spcAft>
                <a:spcPts val="0"/>
              </a:spcAft>
              <a:buNone/>
            </a:pPr>
            <a:r>
              <a:rPr lang="en-US" sz="1500" b="1" i="1">
                <a:solidFill>
                  <a:schemeClr val="dk1"/>
                </a:solidFill>
                <a:latin typeface="Trebuchet MS"/>
                <a:ea typeface="Trebuchet MS"/>
                <a:cs typeface="Trebuchet MS"/>
                <a:sym typeface="Trebuchet MS"/>
              </a:rPr>
              <a:t>Rohan Singhvi       (IIB2020004)</a:t>
            </a:r>
            <a:endParaRPr sz="1500">
              <a:solidFill>
                <a:schemeClr val="dk1"/>
              </a:solidFill>
              <a:latin typeface="Trebuchet MS"/>
              <a:ea typeface="Trebuchet MS"/>
              <a:cs typeface="Trebuchet MS"/>
              <a:sym typeface="Trebuchet MS"/>
            </a:endParaRPr>
          </a:p>
          <a:p>
            <a:pPr marL="0" marR="0" lvl="0" indent="0" algn="l" rtl="0">
              <a:lnSpc>
                <a:spcPct val="100000"/>
              </a:lnSpc>
              <a:spcBef>
                <a:spcPts val="400"/>
              </a:spcBef>
              <a:spcAft>
                <a:spcPts val="0"/>
              </a:spcAft>
              <a:buNone/>
            </a:pPr>
            <a:r>
              <a:rPr lang="en-US" sz="1500" b="1" i="1">
                <a:solidFill>
                  <a:schemeClr val="dk1"/>
                </a:solidFill>
                <a:latin typeface="Trebuchet MS"/>
                <a:ea typeface="Trebuchet MS"/>
                <a:cs typeface="Trebuchet MS"/>
                <a:sym typeface="Trebuchet MS"/>
              </a:rPr>
              <a:t>Akash Biswas        (IIT2020001)</a:t>
            </a:r>
            <a:endParaRPr sz="1500" b="1" i="1">
              <a:solidFill>
                <a:schemeClr val="dk1"/>
              </a:solidFill>
              <a:latin typeface="Trebuchet MS"/>
              <a:ea typeface="Trebuchet MS"/>
              <a:cs typeface="Trebuchet MS"/>
              <a:sym typeface="Trebuchet MS"/>
            </a:endParaRPr>
          </a:p>
          <a:p>
            <a:pPr marL="0" marR="1057275" lvl="0" indent="0" algn="l" rtl="0">
              <a:lnSpc>
                <a:spcPct val="114999"/>
              </a:lnSpc>
              <a:spcBef>
                <a:spcPts val="0"/>
              </a:spcBef>
              <a:spcAft>
                <a:spcPts val="0"/>
              </a:spcAft>
              <a:buNone/>
            </a:pPr>
            <a:r>
              <a:rPr lang="en-US" sz="1500" b="1" i="1">
                <a:solidFill>
                  <a:schemeClr val="dk1"/>
                </a:solidFill>
                <a:latin typeface="Trebuchet MS"/>
                <a:ea typeface="Trebuchet MS"/>
                <a:cs typeface="Trebuchet MS"/>
                <a:sym typeface="Trebuchet MS"/>
              </a:rPr>
              <a:t>Shubham Bhokta   (IIT2020007)  </a:t>
            </a:r>
            <a:endParaRPr sz="1500" b="1" i="1">
              <a:solidFill>
                <a:schemeClr val="dk1"/>
              </a:solidFill>
              <a:latin typeface="Trebuchet MS"/>
              <a:ea typeface="Trebuchet MS"/>
              <a:cs typeface="Trebuchet MS"/>
              <a:sym typeface="Trebuchet MS"/>
            </a:endParaRPr>
          </a:p>
          <a:p>
            <a:pPr marL="0" marR="1057275" lvl="0" indent="0" algn="l" rtl="0">
              <a:lnSpc>
                <a:spcPct val="114999"/>
              </a:lnSpc>
              <a:spcBef>
                <a:spcPts val="0"/>
              </a:spcBef>
              <a:spcAft>
                <a:spcPts val="0"/>
              </a:spcAft>
              <a:buNone/>
            </a:pPr>
            <a:r>
              <a:rPr lang="en-US" sz="1500" b="1" i="1">
                <a:solidFill>
                  <a:schemeClr val="dk1"/>
                </a:solidFill>
                <a:latin typeface="Trebuchet MS"/>
                <a:ea typeface="Trebuchet MS"/>
                <a:cs typeface="Trebuchet MS"/>
                <a:sym typeface="Trebuchet MS"/>
              </a:rPr>
              <a:t>Aashish Agarwal   (IIT2020009)  </a:t>
            </a:r>
            <a:endParaRPr sz="1500" b="1" i="1">
              <a:solidFill>
                <a:schemeClr val="dk1"/>
              </a:solidFill>
              <a:latin typeface="Trebuchet MS"/>
              <a:ea typeface="Trebuchet MS"/>
              <a:cs typeface="Trebuchet MS"/>
              <a:sym typeface="Trebuchet MS"/>
            </a:endParaRPr>
          </a:p>
          <a:p>
            <a:pPr marL="0" marR="1057275" lvl="0" indent="0" algn="l" rtl="0">
              <a:lnSpc>
                <a:spcPct val="114999"/>
              </a:lnSpc>
              <a:spcBef>
                <a:spcPts val="0"/>
              </a:spcBef>
              <a:spcAft>
                <a:spcPts val="0"/>
              </a:spcAft>
              <a:buNone/>
            </a:pPr>
            <a:r>
              <a:rPr lang="en-US" sz="1500" b="1" i="1">
                <a:solidFill>
                  <a:schemeClr val="dk1"/>
                </a:solidFill>
                <a:latin typeface="Trebuchet MS"/>
                <a:ea typeface="Trebuchet MS"/>
                <a:cs typeface="Trebuchet MS"/>
                <a:sym typeface="Trebuchet MS"/>
              </a:rPr>
              <a:t>Rahul Mahto         (IIT2020022)</a:t>
            </a:r>
            <a:endParaRPr sz="1500" b="1" i="1">
              <a:solidFill>
                <a:schemeClr val="dk1"/>
              </a:solidFill>
              <a:latin typeface="Trebuchet MS"/>
              <a:ea typeface="Trebuchet MS"/>
              <a:cs typeface="Trebuchet MS"/>
              <a:sym typeface="Trebuchet MS"/>
            </a:endParaRPr>
          </a:p>
        </p:txBody>
      </p:sp>
      <p:pic>
        <p:nvPicPr>
          <p:cNvPr id="84" name="Google Shape;84;g21244d65faf_0_99"/>
          <p:cNvPicPr preferRelativeResize="0"/>
          <p:nvPr/>
        </p:nvPicPr>
        <p:blipFill>
          <a:blip r:embed="rId3">
            <a:alphaModFix/>
          </a:blip>
          <a:stretch>
            <a:fillRect/>
          </a:stretch>
        </p:blipFill>
        <p:spPr>
          <a:xfrm>
            <a:off x="192050" y="47800"/>
            <a:ext cx="1360900" cy="1301375"/>
          </a:xfrm>
          <a:prstGeom prst="rect">
            <a:avLst/>
          </a:prstGeom>
          <a:noFill/>
          <a:ln>
            <a:noFill/>
          </a:ln>
        </p:spPr>
      </p:pic>
      <p:sp>
        <p:nvSpPr>
          <p:cNvPr id="85" name="Google Shape;85;g21244d65faf_0_99"/>
          <p:cNvSpPr txBox="1"/>
          <p:nvPr/>
        </p:nvSpPr>
        <p:spPr>
          <a:xfrm>
            <a:off x="150950" y="1387925"/>
            <a:ext cx="8921100" cy="1416000"/>
          </a:xfrm>
          <a:prstGeom prst="rect">
            <a:avLst/>
          </a:prstGeom>
          <a:noFill/>
          <a:ln>
            <a:noFill/>
          </a:ln>
        </p:spPr>
        <p:txBody>
          <a:bodyPr spcFirstLastPara="1" wrap="square" lIns="91425" tIns="91425" rIns="91425" bIns="91425" anchor="t" anchorCtr="0">
            <a:spAutoFit/>
          </a:bodyPr>
          <a:lstStyle/>
          <a:p>
            <a:pPr marL="0" lvl="0" indent="0" algn="l" rtl="0">
              <a:spcBef>
                <a:spcPts val="10"/>
              </a:spcBef>
              <a:spcAft>
                <a:spcPts val="0"/>
              </a:spcAft>
              <a:buClr>
                <a:srgbClr val="000000"/>
              </a:buClr>
              <a:buFont typeface="Arial"/>
              <a:buNone/>
            </a:pPr>
            <a:r>
              <a:rPr lang="en-US" sz="4000" i="1">
                <a:solidFill>
                  <a:schemeClr val="dk1"/>
                </a:solidFill>
                <a:latin typeface="Trebuchet MS"/>
                <a:ea typeface="Trebuchet MS"/>
                <a:cs typeface="Trebuchet MS"/>
                <a:sym typeface="Trebuchet MS"/>
              </a:rPr>
              <a:t>Demonstration of Federated Learning using multiple systems</a:t>
            </a:r>
            <a:endParaRPr sz="4000"/>
          </a:p>
        </p:txBody>
      </p:sp>
      <p:sp>
        <p:nvSpPr>
          <p:cNvPr id="86" name="Google Shape;86;g21244d65faf_0_99"/>
          <p:cNvSpPr txBox="1"/>
          <p:nvPr/>
        </p:nvSpPr>
        <p:spPr>
          <a:xfrm>
            <a:off x="3682600" y="3013250"/>
            <a:ext cx="4597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500" b="1">
                <a:solidFill>
                  <a:srgbClr val="00D9FD"/>
                </a:solidFill>
              </a:rPr>
              <a:t>Supervised By :          </a:t>
            </a:r>
            <a:r>
              <a:rPr lang="en-US" sz="1500" b="1">
                <a:solidFill>
                  <a:schemeClr val="dk1"/>
                </a:solidFill>
              </a:rPr>
              <a:t>Prof. K.P. Singh</a:t>
            </a:r>
            <a:endParaRPr sz="1500" b="1">
              <a:solidFill>
                <a:schemeClr val="dk1"/>
              </a:solidFill>
            </a:endParaRPr>
          </a:p>
          <a:p>
            <a:pPr marL="0" lvl="0" indent="0" algn="l" rtl="0">
              <a:spcBef>
                <a:spcPts val="0"/>
              </a:spcBef>
              <a:spcAft>
                <a:spcPts val="0"/>
              </a:spcAft>
              <a:buNone/>
            </a:pPr>
            <a:endParaRPr sz="1500" b="1">
              <a:solidFill>
                <a:srgbClr val="00D9FD"/>
              </a:solidFill>
            </a:endParaRPr>
          </a:p>
          <a:p>
            <a:pPr marL="0" lvl="0" indent="0" algn="l" rtl="0">
              <a:spcBef>
                <a:spcPts val="0"/>
              </a:spcBef>
              <a:spcAft>
                <a:spcPts val="0"/>
              </a:spcAft>
              <a:buNone/>
            </a:pPr>
            <a:r>
              <a:rPr lang="en-US" sz="1500" b="1">
                <a:solidFill>
                  <a:srgbClr val="00D9FD"/>
                </a:solidFill>
              </a:rPr>
              <a:t>Teaching Assistant :  </a:t>
            </a:r>
            <a:r>
              <a:rPr lang="en-US" sz="1500" b="1">
                <a:solidFill>
                  <a:schemeClr val="dk1"/>
                </a:solidFill>
              </a:rPr>
              <a:t>Inderjeet Sinha &amp;</a:t>
            </a:r>
            <a:endParaRPr sz="1500" b="1">
              <a:solidFill>
                <a:schemeClr val="dk1"/>
              </a:solidFill>
            </a:endParaRPr>
          </a:p>
          <a:p>
            <a:pPr marL="0" lvl="0" indent="0" algn="l" rtl="0">
              <a:spcBef>
                <a:spcPts val="0"/>
              </a:spcBef>
              <a:spcAft>
                <a:spcPts val="0"/>
              </a:spcAft>
              <a:buNone/>
            </a:pPr>
            <a:r>
              <a:rPr lang="en-US" sz="1500" b="1">
                <a:solidFill>
                  <a:schemeClr val="dk1"/>
                </a:solidFill>
              </a:rPr>
              <a:t>                                     Avadhoot Daulat Bangal</a:t>
            </a:r>
            <a:endParaRPr sz="1500" b="1">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g241efb61482_0_40"/>
          <p:cNvSpPr txBox="1">
            <a:spLocks noGrp="1"/>
          </p:cNvSpPr>
          <p:nvPr>
            <p:ph type="title"/>
          </p:nvPr>
        </p:nvSpPr>
        <p:spPr>
          <a:xfrm>
            <a:off x="261957" y="288902"/>
            <a:ext cx="8620200" cy="4002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b="1">
                <a:solidFill>
                  <a:srgbClr val="00D9FD"/>
                </a:solidFill>
              </a:rPr>
              <a:t>Architecture of Neural Network</a:t>
            </a:r>
            <a:endParaRPr b="1">
              <a:solidFill>
                <a:srgbClr val="00D9FD"/>
              </a:solidFill>
            </a:endParaRPr>
          </a:p>
        </p:txBody>
      </p:sp>
      <p:pic>
        <p:nvPicPr>
          <p:cNvPr id="155" name="Google Shape;155;g241efb61482_0_40"/>
          <p:cNvPicPr preferRelativeResize="0"/>
          <p:nvPr/>
        </p:nvPicPr>
        <p:blipFill>
          <a:blip r:embed="rId3">
            <a:alphaModFix/>
          </a:blip>
          <a:stretch>
            <a:fillRect/>
          </a:stretch>
        </p:blipFill>
        <p:spPr>
          <a:xfrm>
            <a:off x="995575" y="872000"/>
            <a:ext cx="7109825" cy="3354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241d710ee6f_3_10"/>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Methodology</a:t>
            </a:r>
            <a:endParaRPr sz="3500" b="1">
              <a:solidFill>
                <a:srgbClr val="00D9FD"/>
              </a:solidFill>
            </a:endParaRPr>
          </a:p>
        </p:txBody>
      </p:sp>
      <p:sp>
        <p:nvSpPr>
          <p:cNvPr id="161" name="Google Shape;161;g241d710ee6f_3_10"/>
          <p:cNvSpPr txBox="1"/>
          <p:nvPr/>
        </p:nvSpPr>
        <p:spPr>
          <a:xfrm>
            <a:off x="264450" y="1130150"/>
            <a:ext cx="8412900" cy="3399300"/>
          </a:xfrm>
          <a:prstGeom prst="rect">
            <a:avLst/>
          </a:prstGeom>
          <a:noFill/>
          <a:ln>
            <a:noFill/>
          </a:ln>
        </p:spPr>
        <p:txBody>
          <a:bodyPr spcFirstLastPara="1" wrap="square" lIns="0" tIns="12700" rIns="0" bIns="0" anchor="t" anchorCtr="0">
            <a:spAutoFit/>
          </a:bodyPr>
          <a:lstStyle/>
          <a:p>
            <a:pPr marL="363855" marR="0" lvl="0" indent="-389891" algn="l" rtl="0">
              <a:lnSpc>
                <a:spcPct val="100000"/>
              </a:lnSpc>
              <a:spcBef>
                <a:spcPts val="0"/>
              </a:spcBef>
              <a:spcAft>
                <a:spcPts val="0"/>
              </a:spcAft>
              <a:buClr>
                <a:schemeClr val="dk1"/>
              </a:buClr>
              <a:buSzPts val="2200"/>
              <a:buChar char="●"/>
            </a:pPr>
            <a:r>
              <a:rPr lang="en-US" sz="2200" b="1">
                <a:solidFill>
                  <a:schemeClr val="dk1"/>
                </a:solidFill>
              </a:rPr>
              <a:t>Data Preparation:</a:t>
            </a:r>
            <a:r>
              <a:rPr lang="en-US" sz="2200">
                <a:solidFill>
                  <a:schemeClr val="dk1"/>
                </a:solidFill>
              </a:rPr>
              <a:t> The first step is to download the MNIST dataset and split it into non-overlapping subsets for each client​.</a:t>
            </a:r>
            <a:endParaRPr sz="2200">
              <a:solidFill>
                <a:schemeClr val="dk1"/>
              </a:solidFill>
            </a:endParaRPr>
          </a:p>
          <a:p>
            <a:pPr marL="457200" marR="0" lvl="0" indent="0" algn="l" rtl="0">
              <a:lnSpc>
                <a:spcPct val="100000"/>
              </a:lnSpc>
              <a:spcBef>
                <a:spcPts val="0"/>
              </a:spcBef>
              <a:spcAft>
                <a:spcPts val="0"/>
              </a:spcAft>
              <a:buNone/>
            </a:pPr>
            <a:endParaRPr sz="2200">
              <a:solidFill>
                <a:schemeClr val="dk1"/>
              </a:solidFill>
            </a:endParaRPr>
          </a:p>
          <a:p>
            <a:pPr marL="363855" marR="0" lvl="0" indent="-389891" algn="l" rtl="0">
              <a:lnSpc>
                <a:spcPct val="100000"/>
              </a:lnSpc>
              <a:spcBef>
                <a:spcPts val="0"/>
              </a:spcBef>
              <a:spcAft>
                <a:spcPts val="0"/>
              </a:spcAft>
              <a:buClr>
                <a:schemeClr val="dk1"/>
              </a:buClr>
              <a:buSzPts val="2200"/>
              <a:buChar char="●"/>
            </a:pPr>
            <a:r>
              <a:rPr lang="en-US" sz="2200" b="1">
                <a:solidFill>
                  <a:schemeClr val="dk1"/>
                </a:solidFill>
              </a:rPr>
              <a:t>Model Architecture: </a:t>
            </a:r>
            <a:r>
              <a:rPr lang="en-US" sz="2200">
                <a:solidFill>
                  <a:schemeClr val="dk1"/>
                </a:solidFill>
              </a:rPr>
              <a:t>The implementation uses a simple two-layer neural network model with 784 input units, 128 hidden units, and 10 output units​.</a:t>
            </a:r>
            <a:endParaRPr sz="2200">
              <a:solidFill>
                <a:schemeClr val="dk1"/>
              </a:solidFill>
            </a:endParaRPr>
          </a:p>
          <a:p>
            <a:pPr marL="457200" marR="0" lvl="0" indent="0" algn="l" rtl="0">
              <a:lnSpc>
                <a:spcPct val="100000"/>
              </a:lnSpc>
              <a:spcBef>
                <a:spcPts val="0"/>
              </a:spcBef>
              <a:spcAft>
                <a:spcPts val="0"/>
              </a:spcAft>
              <a:buNone/>
            </a:pPr>
            <a:endParaRPr sz="2200">
              <a:solidFill>
                <a:schemeClr val="dk1"/>
              </a:solidFill>
            </a:endParaRPr>
          </a:p>
          <a:p>
            <a:pPr marL="363855" marR="0" lvl="0" indent="-389891" algn="l" rtl="0">
              <a:lnSpc>
                <a:spcPct val="100000"/>
              </a:lnSpc>
              <a:spcBef>
                <a:spcPts val="0"/>
              </a:spcBef>
              <a:spcAft>
                <a:spcPts val="0"/>
              </a:spcAft>
              <a:buClr>
                <a:schemeClr val="dk1"/>
              </a:buClr>
              <a:buSzPts val="2200"/>
              <a:buChar char="●"/>
            </a:pPr>
            <a:r>
              <a:rPr lang="en-US" sz="2200" b="1">
                <a:solidFill>
                  <a:schemeClr val="dk1"/>
                </a:solidFill>
              </a:rPr>
              <a:t>Client and Server Implementation:</a:t>
            </a:r>
            <a:r>
              <a:rPr lang="en-US" sz="2200">
                <a:solidFill>
                  <a:schemeClr val="dk1"/>
                </a:solidFill>
              </a:rPr>
              <a:t> The repository includes the implementation of both client and server sides​</a:t>
            </a:r>
            <a:endParaRPr sz="2200">
              <a:solidFill>
                <a:schemeClr val="dk1"/>
              </a:solidFill>
            </a:endParaRPr>
          </a:p>
          <a:p>
            <a:pPr marL="0" marR="483233" lvl="0" indent="0" algn="l" rtl="0">
              <a:lnSpc>
                <a:spcPct val="100000"/>
              </a:lnSpc>
              <a:spcBef>
                <a:spcPts val="0"/>
              </a:spcBef>
              <a:spcAft>
                <a:spcPts val="0"/>
              </a:spcAft>
              <a:buNone/>
            </a:pPr>
            <a:endParaRPr sz="22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241d710ee6f_3_48"/>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Methodology</a:t>
            </a:r>
            <a:endParaRPr sz="3500" b="1">
              <a:solidFill>
                <a:srgbClr val="00D9FD"/>
              </a:solidFill>
            </a:endParaRPr>
          </a:p>
        </p:txBody>
      </p:sp>
      <p:sp>
        <p:nvSpPr>
          <p:cNvPr id="167" name="Google Shape;167;g241d710ee6f_3_48"/>
          <p:cNvSpPr txBox="1"/>
          <p:nvPr/>
        </p:nvSpPr>
        <p:spPr>
          <a:xfrm>
            <a:off x="194325" y="918250"/>
            <a:ext cx="8765400" cy="2444700"/>
          </a:xfrm>
          <a:prstGeom prst="rect">
            <a:avLst/>
          </a:prstGeom>
          <a:noFill/>
          <a:ln>
            <a:noFill/>
          </a:ln>
        </p:spPr>
        <p:txBody>
          <a:bodyPr spcFirstLastPara="1" wrap="square" lIns="0" tIns="12700" rIns="0" bIns="0" anchor="t" anchorCtr="0">
            <a:spAutoFit/>
          </a:bodyPr>
          <a:lstStyle/>
          <a:p>
            <a:pPr marL="363855" marR="0" lvl="0" indent="-389891" algn="l" rtl="0">
              <a:lnSpc>
                <a:spcPct val="100000"/>
              </a:lnSpc>
              <a:spcBef>
                <a:spcPts val="0"/>
              </a:spcBef>
              <a:spcAft>
                <a:spcPts val="0"/>
              </a:spcAft>
              <a:buClr>
                <a:schemeClr val="dk1"/>
              </a:buClr>
              <a:buSzPts val="2200"/>
              <a:buChar char="●"/>
            </a:pPr>
            <a:r>
              <a:rPr lang="en-US" sz="2200" b="1">
                <a:solidFill>
                  <a:schemeClr val="dk1"/>
                </a:solidFill>
              </a:rPr>
              <a:t>Training Process:</a:t>
            </a:r>
            <a:r>
              <a:rPr lang="en-US" sz="2200">
                <a:solidFill>
                  <a:schemeClr val="dk1"/>
                </a:solidFill>
              </a:rPr>
              <a:t> The training process involves multiple rounds of training on the local datasets followed by aggregation of the model updates at the server​</a:t>
            </a:r>
            <a:endParaRPr sz="2200">
              <a:solidFill>
                <a:schemeClr val="dk1"/>
              </a:solidFill>
            </a:endParaRPr>
          </a:p>
          <a:p>
            <a:pPr marL="0" marR="0" lvl="0" indent="0" algn="l" rtl="0">
              <a:lnSpc>
                <a:spcPct val="100000"/>
              </a:lnSpc>
              <a:spcBef>
                <a:spcPts val="0"/>
              </a:spcBef>
              <a:spcAft>
                <a:spcPts val="0"/>
              </a:spcAft>
              <a:buNone/>
            </a:pPr>
            <a:endParaRPr sz="2200">
              <a:solidFill>
                <a:schemeClr val="dk1"/>
              </a:solidFill>
            </a:endParaRPr>
          </a:p>
          <a:p>
            <a:pPr marL="363855" marR="0" lvl="0" indent="-415291" algn="l" rtl="0">
              <a:lnSpc>
                <a:spcPct val="100000"/>
              </a:lnSpc>
              <a:spcBef>
                <a:spcPts val="0"/>
              </a:spcBef>
              <a:spcAft>
                <a:spcPts val="0"/>
              </a:spcAft>
              <a:buClr>
                <a:schemeClr val="dk1"/>
              </a:buClr>
              <a:buSzPts val="2600"/>
              <a:buChar char="●"/>
            </a:pPr>
            <a:r>
              <a:rPr lang="en-US" sz="2200" b="1">
                <a:solidFill>
                  <a:schemeClr val="dk1"/>
                </a:solidFill>
              </a:rPr>
              <a:t>Model Evaluation: </a:t>
            </a:r>
            <a:r>
              <a:rPr lang="en-US" sz="2200">
                <a:solidFill>
                  <a:schemeClr val="dk1"/>
                </a:solidFill>
              </a:rPr>
              <a:t>The implementation includes functionality to test the performance of the global model on a separate test dataset, allowing for evaluation of the model's accuracy over time</a:t>
            </a:r>
            <a:endParaRPr sz="22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g241d710ee6f_3_16"/>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Implementation</a:t>
            </a:r>
            <a:endParaRPr sz="3500" b="1">
              <a:solidFill>
                <a:srgbClr val="00D9FD"/>
              </a:solidFill>
            </a:endParaRPr>
          </a:p>
        </p:txBody>
      </p:sp>
      <p:sp>
        <p:nvSpPr>
          <p:cNvPr id="173" name="Google Shape;173;g241d710ee6f_3_16"/>
          <p:cNvSpPr txBox="1"/>
          <p:nvPr/>
        </p:nvSpPr>
        <p:spPr>
          <a:xfrm>
            <a:off x="274250" y="895025"/>
            <a:ext cx="8412900" cy="4278000"/>
          </a:xfrm>
          <a:prstGeom prst="rect">
            <a:avLst/>
          </a:prstGeom>
          <a:noFill/>
          <a:ln>
            <a:noFill/>
          </a:ln>
        </p:spPr>
        <p:txBody>
          <a:bodyPr spcFirstLastPara="1" wrap="square" lIns="0" tIns="12700" rIns="0" bIns="0" anchor="t" anchorCtr="0">
            <a:spAutoFit/>
          </a:bodyPr>
          <a:lstStyle/>
          <a:p>
            <a:pPr marL="457200" lvl="0" indent="-361950" algn="l" rtl="0">
              <a:spcBef>
                <a:spcPts val="0"/>
              </a:spcBef>
              <a:spcAft>
                <a:spcPts val="0"/>
              </a:spcAft>
              <a:buClr>
                <a:schemeClr val="dk1"/>
              </a:buClr>
              <a:buSzPts val="2100"/>
              <a:buChar char="●"/>
            </a:pPr>
            <a:r>
              <a:rPr lang="en-US" sz="2100">
                <a:solidFill>
                  <a:schemeClr val="dk1"/>
                </a:solidFill>
                <a:latin typeface="Roboto"/>
                <a:ea typeface="Roboto"/>
                <a:cs typeface="Roboto"/>
                <a:sym typeface="Roboto"/>
              </a:rPr>
              <a:t>It's a Server-Client based application written in Python to demonstrate the federated learning on MNIST dataset classification. The server and the clients communicate using     web - socket method.</a:t>
            </a:r>
            <a:endParaRPr sz="2100">
              <a:solidFill>
                <a:schemeClr val="dk1"/>
              </a:solidFill>
              <a:latin typeface="Roboto"/>
              <a:ea typeface="Roboto"/>
              <a:cs typeface="Roboto"/>
              <a:sym typeface="Roboto"/>
            </a:endParaRPr>
          </a:p>
          <a:p>
            <a:pPr marL="457200" lvl="0" indent="0" algn="l" rtl="0">
              <a:spcBef>
                <a:spcPts val="0"/>
              </a:spcBef>
              <a:spcAft>
                <a:spcPts val="0"/>
              </a:spcAft>
              <a:buNone/>
            </a:pPr>
            <a:endParaRPr sz="2100">
              <a:solidFill>
                <a:schemeClr val="dk1"/>
              </a:solidFill>
              <a:latin typeface="Roboto"/>
              <a:ea typeface="Roboto"/>
              <a:cs typeface="Roboto"/>
              <a:sym typeface="Roboto"/>
            </a:endParaRPr>
          </a:p>
          <a:p>
            <a:pPr marL="457200" lvl="0" indent="0" algn="l" rtl="0">
              <a:spcBef>
                <a:spcPts val="0"/>
              </a:spcBef>
              <a:spcAft>
                <a:spcPts val="0"/>
              </a:spcAft>
              <a:buNone/>
            </a:pPr>
            <a:endParaRPr sz="2100">
              <a:solidFill>
                <a:schemeClr val="dk1"/>
              </a:solidFill>
              <a:latin typeface="Roboto"/>
              <a:ea typeface="Roboto"/>
              <a:cs typeface="Roboto"/>
              <a:sym typeface="Roboto"/>
            </a:endParaRPr>
          </a:p>
          <a:p>
            <a:pPr marL="457200" lvl="0" indent="0" algn="l" rtl="0">
              <a:spcBef>
                <a:spcPts val="0"/>
              </a:spcBef>
              <a:spcAft>
                <a:spcPts val="0"/>
              </a:spcAft>
              <a:buNone/>
            </a:pPr>
            <a:endParaRPr sz="2100">
              <a:solidFill>
                <a:schemeClr val="dk1"/>
              </a:solidFill>
              <a:latin typeface="Roboto"/>
              <a:ea typeface="Roboto"/>
              <a:cs typeface="Roboto"/>
              <a:sym typeface="Roboto"/>
            </a:endParaRPr>
          </a:p>
          <a:p>
            <a:pPr marL="457200" lvl="0" indent="-368300" algn="l" rtl="0">
              <a:lnSpc>
                <a:spcPct val="115000"/>
              </a:lnSpc>
              <a:spcBef>
                <a:spcPts val="0"/>
              </a:spcBef>
              <a:spcAft>
                <a:spcPts val="0"/>
              </a:spcAft>
              <a:buClr>
                <a:schemeClr val="dk1"/>
              </a:buClr>
              <a:buSzPts val="2200"/>
              <a:buFont typeface="Roboto"/>
              <a:buChar char="●"/>
            </a:pPr>
            <a:r>
              <a:rPr lang="en-US" sz="2200" b="1">
                <a:solidFill>
                  <a:schemeClr val="dk1"/>
                </a:solidFill>
                <a:latin typeface="Roboto"/>
                <a:ea typeface="Roboto"/>
                <a:cs typeface="Roboto"/>
                <a:sym typeface="Roboto"/>
              </a:rPr>
              <a:t>Client Implementation: </a:t>
            </a:r>
            <a:r>
              <a:rPr lang="en-US" sz="2200">
                <a:solidFill>
                  <a:schemeClr val="dk1"/>
                </a:solidFill>
                <a:latin typeface="Roboto"/>
                <a:ea typeface="Roboto"/>
                <a:cs typeface="Roboto"/>
                <a:sym typeface="Roboto"/>
              </a:rPr>
              <a:t> </a:t>
            </a:r>
            <a:endParaRPr sz="2200">
              <a:solidFill>
                <a:schemeClr val="dk1"/>
              </a:solidFill>
              <a:latin typeface="Roboto"/>
              <a:ea typeface="Roboto"/>
              <a:cs typeface="Roboto"/>
              <a:sym typeface="Roboto"/>
            </a:endParaRPr>
          </a:p>
          <a:p>
            <a:pPr marL="1257300" lvl="0" indent="-342900" algn="l" rtl="0">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Makes a request from the server to get the updated model weights.</a:t>
            </a:r>
            <a:endParaRPr sz="1800">
              <a:solidFill>
                <a:schemeClr val="dk1"/>
              </a:solidFill>
              <a:latin typeface="Roboto"/>
              <a:ea typeface="Roboto"/>
              <a:cs typeface="Roboto"/>
              <a:sym typeface="Roboto"/>
            </a:endParaRPr>
          </a:p>
          <a:p>
            <a:pPr marL="1257300" lvl="0" indent="-342900" algn="l" rtl="0">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After the client has got the updated weights, it trains on the data and updates the model weights.</a:t>
            </a:r>
            <a:endParaRPr sz="1800">
              <a:solidFill>
                <a:schemeClr val="dk1"/>
              </a:solidFill>
              <a:latin typeface="Roboto"/>
              <a:ea typeface="Roboto"/>
              <a:cs typeface="Roboto"/>
              <a:sym typeface="Roboto"/>
            </a:endParaRPr>
          </a:p>
          <a:p>
            <a:pPr marL="1257300" lvl="0" indent="-342900" algn="l" rtl="0">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It tries to send the updated weights to the server.</a:t>
            </a:r>
            <a:endParaRPr sz="180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2200">
              <a:solidFill>
                <a:schemeClr val="dk1"/>
              </a:solidFill>
            </a:endParaRPr>
          </a:p>
        </p:txBody>
      </p:sp>
      <p:pic>
        <p:nvPicPr>
          <p:cNvPr id="174" name="Google Shape;174;g241d710ee6f_3_16"/>
          <p:cNvPicPr preferRelativeResize="0"/>
          <p:nvPr/>
        </p:nvPicPr>
        <p:blipFill>
          <a:blip r:embed="rId3">
            <a:alphaModFix/>
          </a:blip>
          <a:stretch>
            <a:fillRect/>
          </a:stretch>
        </p:blipFill>
        <p:spPr>
          <a:xfrm>
            <a:off x="3772763" y="1970488"/>
            <a:ext cx="4314825" cy="1114425"/>
          </a:xfrm>
          <a:prstGeom prst="rect">
            <a:avLst/>
          </a:prstGeom>
          <a:noFill/>
          <a:ln w="28575" cap="flat" cmpd="sng">
            <a:solidFill>
              <a:srgbClr val="00D9FD"/>
            </a:solidFill>
            <a:prstDash val="solid"/>
            <a:round/>
            <a:headEnd type="none" w="sm" len="sm"/>
            <a:tailEnd type="none" w="sm" len="sm"/>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g241efb61482_0_2"/>
          <p:cNvSpPr txBox="1">
            <a:spLocks noGrp="1"/>
          </p:cNvSpPr>
          <p:nvPr>
            <p:ph type="title"/>
          </p:nvPr>
        </p:nvSpPr>
        <p:spPr>
          <a:xfrm>
            <a:off x="261957" y="288902"/>
            <a:ext cx="8620200" cy="4002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solidFill>
                  <a:schemeClr val="accent2"/>
                </a:solidFill>
              </a:rPr>
              <a:t>Clients:</a:t>
            </a:r>
            <a:endParaRPr>
              <a:solidFill>
                <a:schemeClr val="accent2"/>
              </a:solidFill>
            </a:endParaRPr>
          </a:p>
        </p:txBody>
      </p:sp>
      <p:pic>
        <p:nvPicPr>
          <p:cNvPr id="180" name="Google Shape;180;g241efb61482_0_2"/>
          <p:cNvPicPr preferRelativeResize="0"/>
          <p:nvPr/>
        </p:nvPicPr>
        <p:blipFill>
          <a:blip r:embed="rId3">
            <a:alphaModFix/>
          </a:blip>
          <a:stretch>
            <a:fillRect/>
          </a:stretch>
        </p:blipFill>
        <p:spPr>
          <a:xfrm>
            <a:off x="173925" y="827625"/>
            <a:ext cx="3739024" cy="3651750"/>
          </a:xfrm>
          <a:prstGeom prst="rect">
            <a:avLst/>
          </a:prstGeom>
          <a:noFill/>
          <a:ln w="28575" cap="flat" cmpd="sng">
            <a:solidFill>
              <a:srgbClr val="00D9FD"/>
            </a:solidFill>
            <a:prstDash val="solid"/>
            <a:round/>
            <a:headEnd type="none" w="sm" len="sm"/>
            <a:tailEnd type="none" w="sm" len="sm"/>
          </a:ln>
        </p:spPr>
      </p:pic>
      <p:pic>
        <p:nvPicPr>
          <p:cNvPr id="181" name="Google Shape;181;g241efb61482_0_2"/>
          <p:cNvPicPr preferRelativeResize="0"/>
          <p:nvPr/>
        </p:nvPicPr>
        <p:blipFill>
          <a:blip r:embed="rId4">
            <a:alphaModFix/>
          </a:blip>
          <a:stretch>
            <a:fillRect/>
          </a:stretch>
        </p:blipFill>
        <p:spPr>
          <a:xfrm>
            <a:off x="4065350" y="841500"/>
            <a:ext cx="4926252" cy="3651751"/>
          </a:xfrm>
          <a:prstGeom prst="rect">
            <a:avLst/>
          </a:prstGeom>
          <a:noFill/>
          <a:ln w="28575" cap="flat" cmpd="sng">
            <a:solidFill>
              <a:srgbClr val="00D9FD"/>
            </a:solidFill>
            <a:prstDash val="solid"/>
            <a:round/>
            <a:headEnd type="none" w="sm" len="sm"/>
            <a:tailEnd type="none" w="sm" len="sm"/>
          </a:ln>
        </p:spPr>
      </p:pic>
      <p:sp>
        <p:nvSpPr>
          <p:cNvPr id="182" name="Google Shape;182;g241efb61482_0_2"/>
          <p:cNvSpPr txBox="1"/>
          <p:nvPr/>
        </p:nvSpPr>
        <p:spPr>
          <a:xfrm>
            <a:off x="1389025" y="4617900"/>
            <a:ext cx="111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dk1"/>
                </a:solidFill>
              </a:rPr>
              <a:t>Client 1</a:t>
            </a:r>
            <a:endParaRPr>
              <a:solidFill>
                <a:schemeClr val="dk1"/>
              </a:solidFill>
            </a:endParaRPr>
          </a:p>
        </p:txBody>
      </p:sp>
      <p:sp>
        <p:nvSpPr>
          <p:cNvPr id="183" name="Google Shape;183;g241efb61482_0_2"/>
          <p:cNvSpPr txBox="1"/>
          <p:nvPr/>
        </p:nvSpPr>
        <p:spPr>
          <a:xfrm>
            <a:off x="5559400" y="4572000"/>
            <a:ext cx="111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dk1"/>
                </a:solidFill>
              </a:rPr>
              <a:t>Client 2</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88" name="Google Shape;188;g241efb61482_0_12"/>
          <p:cNvPicPr preferRelativeResize="0"/>
          <p:nvPr/>
        </p:nvPicPr>
        <p:blipFill>
          <a:blip r:embed="rId3">
            <a:alphaModFix/>
          </a:blip>
          <a:stretch>
            <a:fillRect/>
          </a:stretch>
        </p:blipFill>
        <p:spPr>
          <a:xfrm>
            <a:off x="2778638" y="244925"/>
            <a:ext cx="4353825" cy="4528500"/>
          </a:xfrm>
          <a:prstGeom prst="rect">
            <a:avLst/>
          </a:prstGeom>
          <a:noFill/>
          <a:ln w="28575" cap="flat" cmpd="sng">
            <a:solidFill>
              <a:srgbClr val="00D9FD"/>
            </a:solidFill>
            <a:prstDash val="solid"/>
            <a:round/>
            <a:headEnd type="none" w="sm" len="sm"/>
            <a:tailEnd type="none" w="sm" len="sm"/>
          </a:ln>
        </p:spPr>
      </p:pic>
      <p:sp>
        <p:nvSpPr>
          <p:cNvPr id="189" name="Google Shape;189;g241efb61482_0_12"/>
          <p:cNvSpPr txBox="1"/>
          <p:nvPr/>
        </p:nvSpPr>
        <p:spPr>
          <a:xfrm>
            <a:off x="779100" y="424975"/>
            <a:ext cx="111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dk1"/>
                </a:solidFill>
              </a:rPr>
              <a:t>Client 3</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241efa6d76a_1_6"/>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Implementation</a:t>
            </a:r>
            <a:endParaRPr sz="3500" b="1">
              <a:solidFill>
                <a:srgbClr val="00D9FD"/>
              </a:solidFill>
            </a:endParaRPr>
          </a:p>
        </p:txBody>
      </p:sp>
      <p:sp>
        <p:nvSpPr>
          <p:cNvPr id="195" name="Google Shape;195;g241efa6d76a_1_6"/>
          <p:cNvSpPr txBox="1"/>
          <p:nvPr/>
        </p:nvSpPr>
        <p:spPr>
          <a:xfrm>
            <a:off x="374625" y="992975"/>
            <a:ext cx="8292900" cy="4007100"/>
          </a:xfrm>
          <a:prstGeom prst="rect">
            <a:avLst/>
          </a:prstGeom>
          <a:noFill/>
          <a:ln>
            <a:noFill/>
          </a:ln>
        </p:spPr>
        <p:txBody>
          <a:bodyPr spcFirstLastPara="1" wrap="square" lIns="0" tIns="12700" rIns="0" bIns="0" anchor="t" anchorCtr="0">
            <a:spAutoFit/>
          </a:bodyPr>
          <a:lstStyle/>
          <a:p>
            <a:pPr marL="457200" lvl="0" indent="-368300" algn="l" rtl="0">
              <a:lnSpc>
                <a:spcPct val="115000"/>
              </a:lnSpc>
              <a:spcBef>
                <a:spcPts val="0"/>
              </a:spcBef>
              <a:spcAft>
                <a:spcPts val="0"/>
              </a:spcAft>
              <a:buClr>
                <a:schemeClr val="dk1"/>
              </a:buClr>
              <a:buSzPts val="2200"/>
              <a:buFont typeface="Roboto"/>
              <a:buChar char="●"/>
            </a:pPr>
            <a:r>
              <a:rPr lang="en-US" sz="2200" b="1">
                <a:solidFill>
                  <a:schemeClr val="dk1"/>
                </a:solidFill>
                <a:latin typeface="Roboto"/>
                <a:ea typeface="Roboto"/>
                <a:cs typeface="Roboto"/>
                <a:sym typeface="Roboto"/>
              </a:rPr>
              <a:t>Server Implementation:</a:t>
            </a:r>
            <a:r>
              <a:rPr lang="en-US" sz="1800" b="1">
                <a:solidFill>
                  <a:schemeClr val="dk1"/>
                </a:solidFill>
                <a:latin typeface="Roboto"/>
                <a:ea typeface="Roboto"/>
                <a:cs typeface="Roboto"/>
                <a:sym typeface="Roboto"/>
              </a:rPr>
              <a:t>The server keeps running. For each new request, it spawns a new thread to handle the request. It accepts only GET and POST requests.</a:t>
            </a:r>
            <a:r>
              <a:rPr lang="en-US" sz="1800">
                <a:solidFill>
                  <a:schemeClr val="dk1"/>
                </a:solidFill>
                <a:latin typeface="Roboto"/>
                <a:ea typeface="Roboto"/>
                <a:cs typeface="Roboto"/>
                <a:sym typeface="Roboto"/>
              </a:rPr>
              <a:t> </a:t>
            </a:r>
            <a:r>
              <a:rPr lang="en-US" sz="2200">
                <a:solidFill>
                  <a:schemeClr val="dk1"/>
                </a:solidFill>
                <a:latin typeface="Roboto"/>
                <a:ea typeface="Roboto"/>
                <a:cs typeface="Roboto"/>
                <a:sym typeface="Roboto"/>
              </a:rPr>
              <a:t> </a:t>
            </a:r>
            <a:endParaRPr sz="2200">
              <a:solidFill>
                <a:schemeClr val="dk1"/>
              </a:solidFill>
              <a:latin typeface="Roboto"/>
              <a:ea typeface="Roboto"/>
              <a:cs typeface="Roboto"/>
              <a:sym typeface="Roboto"/>
            </a:endParaRPr>
          </a:p>
          <a:p>
            <a:pPr marL="1143000" lvl="0" indent="-355600" algn="l" rtl="0">
              <a:lnSpc>
                <a:spcPct val="115000"/>
              </a:lnSpc>
              <a:spcBef>
                <a:spcPts val="0"/>
              </a:spcBef>
              <a:spcAft>
                <a:spcPts val="0"/>
              </a:spcAft>
              <a:buClr>
                <a:schemeClr val="dk1"/>
              </a:buClr>
              <a:buSzPts val="2000"/>
              <a:buFont typeface="Roboto"/>
              <a:buChar char="●"/>
            </a:pPr>
            <a:r>
              <a:rPr lang="en-US" sz="2000">
                <a:solidFill>
                  <a:schemeClr val="dk1"/>
                </a:solidFill>
                <a:latin typeface="Roboto"/>
                <a:ea typeface="Roboto"/>
                <a:cs typeface="Roboto"/>
                <a:sym typeface="Roboto"/>
              </a:rPr>
              <a:t>Sending the updated model weights to the clients</a:t>
            </a:r>
            <a:endParaRPr sz="2000">
              <a:solidFill>
                <a:schemeClr val="dk1"/>
              </a:solidFill>
              <a:latin typeface="Roboto"/>
              <a:ea typeface="Roboto"/>
              <a:cs typeface="Roboto"/>
              <a:sym typeface="Roboto"/>
            </a:endParaRPr>
          </a:p>
          <a:p>
            <a:pPr marL="1143000" lvl="0" indent="-355600" algn="l" rtl="0">
              <a:lnSpc>
                <a:spcPct val="115000"/>
              </a:lnSpc>
              <a:spcBef>
                <a:spcPts val="0"/>
              </a:spcBef>
              <a:spcAft>
                <a:spcPts val="0"/>
              </a:spcAft>
              <a:buClr>
                <a:schemeClr val="dk1"/>
              </a:buClr>
              <a:buSzPts val="2000"/>
              <a:buFont typeface="Roboto"/>
              <a:buChar char="●"/>
            </a:pPr>
            <a:r>
              <a:rPr lang="en-US" sz="2000">
                <a:solidFill>
                  <a:schemeClr val="dk1"/>
                </a:solidFill>
                <a:latin typeface="Roboto"/>
                <a:ea typeface="Roboto"/>
                <a:cs typeface="Roboto"/>
                <a:sym typeface="Roboto"/>
              </a:rPr>
              <a:t>Receiving the trained model weights from the clients</a:t>
            </a:r>
            <a:endParaRPr sz="2000">
              <a:solidFill>
                <a:schemeClr val="dk1"/>
              </a:solidFill>
              <a:latin typeface="Roboto"/>
              <a:ea typeface="Roboto"/>
              <a:cs typeface="Roboto"/>
              <a:sym typeface="Roboto"/>
            </a:endParaRPr>
          </a:p>
          <a:p>
            <a:pPr marL="628650" lvl="0" indent="-342900" algn="l" rtl="0">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Server does a weighted average of the received model weights from the clients. Clients also send the number of datasets on which their model has been trained in total.</a:t>
            </a:r>
            <a:endParaRPr sz="1800">
              <a:solidFill>
                <a:schemeClr val="dk1"/>
              </a:solidFill>
              <a:latin typeface="Roboto"/>
              <a:ea typeface="Roboto"/>
              <a:cs typeface="Roboto"/>
              <a:sym typeface="Roboto"/>
            </a:endParaRPr>
          </a:p>
          <a:p>
            <a:pPr marL="628650" lvl="0" indent="-342900" algn="l" rtl="0">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The server does the weighted average of their weights and the client weights and updates the weights at the server.</a:t>
            </a:r>
            <a:endParaRPr sz="1800">
              <a:solidFill>
                <a:schemeClr val="dk1"/>
              </a:solidFill>
              <a:latin typeface="Roboto"/>
              <a:ea typeface="Roboto"/>
              <a:cs typeface="Roboto"/>
              <a:sym typeface="Roboto"/>
            </a:endParaRPr>
          </a:p>
          <a:p>
            <a:pPr marL="628650" lvl="0" indent="-342900" algn="l" rtl="0">
              <a:lnSpc>
                <a:spcPct val="115000"/>
              </a:lnSpc>
              <a:spcBef>
                <a:spcPts val="0"/>
              </a:spcBef>
              <a:spcAft>
                <a:spcPts val="0"/>
              </a:spcAft>
              <a:buClr>
                <a:schemeClr val="dk1"/>
              </a:buClr>
              <a:buSzPts val="1800"/>
              <a:buFont typeface="Roboto"/>
              <a:buChar char="●"/>
            </a:pPr>
            <a:r>
              <a:rPr lang="en-US" sz="1800">
                <a:solidFill>
                  <a:schemeClr val="dk1"/>
                </a:solidFill>
                <a:latin typeface="Roboto"/>
                <a:ea typeface="Roboto"/>
                <a:cs typeface="Roboto"/>
                <a:sym typeface="Roboto"/>
              </a:rPr>
              <a:t>The server saves the model weights after every SAVE_MODEL (defined in server/server.py) updates in server/model file.</a:t>
            </a:r>
            <a:endParaRPr sz="22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g241d710ee6f_3_31"/>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Screenshots</a:t>
            </a:r>
            <a:endParaRPr sz="3500" b="1">
              <a:solidFill>
                <a:srgbClr val="00D9FD"/>
              </a:solidFill>
            </a:endParaRPr>
          </a:p>
        </p:txBody>
      </p:sp>
      <p:sp>
        <p:nvSpPr>
          <p:cNvPr id="201" name="Google Shape;201;g241d710ee6f_3_31"/>
          <p:cNvSpPr txBox="1"/>
          <p:nvPr/>
        </p:nvSpPr>
        <p:spPr>
          <a:xfrm>
            <a:off x="289600" y="967638"/>
            <a:ext cx="2312400" cy="351600"/>
          </a:xfrm>
          <a:prstGeom prst="rect">
            <a:avLst/>
          </a:prstGeom>
          <a:noFill/>
          <a:ln>
            <a:noFill/>
          </a:ln>
        </p:spPr>
        <p:txBody>
          <a:bodyPr spcFirstLastPara="1" wrap="square" lIns="0" tIns="12700" rIns="0" bIns="0" anchor="t" anchorCtr="0">
            <a:spAutoFit/>
          </a:bodyPr>
          <a:lstStyle/>
          <a:p>
            <a:pPr marL="0" marR="0" lvl="0" indent="0" algn="l" rtl="0">
              <a:lnSpc>
                <a:spcPct val="100000"/>
              </a:lnSpc>
              <a:spcBef>
                <a:spcPts val="0"/>
              </a:spcBef>
              <a:spcAft>
                <a:spcPts val="0"/>
              </a:spcAft>
              <a:buNone/>
            </a:pPr>
            <a:r>
              <a:rPr lang="en-US" sz="2200">
                <a:solidFill>
                  <a:schemeClr val="dk1"/>
                </a:solidFill>
              </a:rPr>
              <a:t>Server Side:</a:t>
            </a:r>
            <a:endParaRPr sz="2200">
              <a:solidFill>
                <a:schemeClr val="dk1"/>
              </a:solidFill>
            </a:endParaRPr>
          </a:p>
        </p:txBody>
      </p:sp>
      <p:pic>
        <p:nvPicPr>
          <p:cNvPr id="202" name="Google Shape;202;g241d710ee6f_3_31"/>
          <p:cNvPicPr preferRelativeResize="0"/>
          <p:nvPr/>
        </p:nvPicPr>
        <p:blipFill>
          <a:blip r:embed="rId3">
            <a:alphaModFix/>
          </a:blip>
          <a:stretch>
            <a:fillRect/>
          </a:stretch>
        </p:blipFill>
        <p:spPr>
          <a:xfrm>
            <a:off x="289600" y="1455975"/>
            <a:ext cx="4532601" cy="3116025"/>
          </a:xfrm>
          <a:prstGeom prst="rect">
            <a:avLst/>
          </a:prstGeom>
          <a:noFill/>
          <a:ln w="28575" cap="flat" cmpd="sng">
            <a:solidFill>
              <a:srgbClr val="00D9FD"/>
            </a:solidFill>
            <a:prstDash val="solid"/>
            <a:round/>
            <a:headEnd type="none" w="sm" len="sm"/>
            <a:tailEnd type="none" w="sm" len="sm"/>
          </a:ln>
        </p:spPr>
      </p:pic>
      <p:pic>
        <p:nvPicPr>
          <p:cNvPr id="203" name="Google Shape;203;g241d710ee6f_3_31"/>
          <p:cNvPicPr preferRelativeResize="0"/>
          <p:nvPr/>
        </p:nvPicPr>
        <p:blipFill>
          <a:blip r:embed="rId4">
            <a:alphaModFix/>
          </a:blip>
          <a:stretch>
            <a:fillRect/>
          </a:stretch>
        </p:blipFill>
        <p:spPr>
          <a:xfrm>
            <a:off x="5023425" y="1455975"/>
            <a:ext cx="3895725" cy="3147350"/>
          </a:xfrm>
          <a:prstGeom prst="rect">
            <a:avLst/>
          </a:prstGeom>
          <a:noFill/>
          <a:ln w="28575" cap="flat" cmpd="sng">
            <a:solidFill>
              <a:srgbClr val="00D9FD"/>
            </a:solidFill>
            <a:prstDash val="solid"/>
            <a:round/>
            <a:headEnd type="none" w="sm" len="sm"/>
            <a:tailEnd type="none" w="sm" len="sm"/>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g241efa6d76a_1_12"/>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Implementation</a:t>
            </a:r>
            <a:endParaRPr sz="3500" b="1">
              <a:solidFill>
                <a:srgbClr val="00D9FD"/>
              </a:solidFill>
            </a:endParaRPr>
          </a:p>
        </p:txBody>
      </p:sp>
      <p:sp>
        <p:nvSpPr>
          <p:cNvPr id="209" name="Google Shape;209;g241efa6d76a_1_12"/>
          <p:cNvSpPr txBox="1"/>
          <p:nvPr/>
        </p:nvSpPr>
        <p:spPr>
          <a:xfrm>
            <a:off x="254650" y="968075"/>
            <a:ext cx="8412900" cy="3856200"/>
          </a:xfrm>
          <a:prstGeom prst="rect">
            <a:avLst/>
          </a:prstGeom>
          <a:noFill/>
          <a:ln>
            <a:noFill/>
          </a:ln>
        </p:spPr>
        <p:txBody>
          <a:bodyPr spcFirstLastPara="1" wrap="square" lIns="0" tIns="12700" rIns="0" bIns="0" anchor="t" anchorCtr="0">
            <a:spAutoFit/>
          </a:bodyPr>
          <a:lstStyle/>
          <a:p>
            <a:pPr marL="0" lvl="0" indent="0" algn="l" rtl="0">
              <a:lnSpc>
                <a:spcPct val="115000"/>
              </a:lnSpc>
              <a:spcBef>
                <a:spcPts val="0"/>
              </a:spcBef>
              <a:spcAft>
                <a:spcPts val="0"/>
              </a:spcAft>
              <a:buNone/>
            </a:pPr>
            <a:endParaRPr sz="2200">
              <a:solidFill>
                <a:schemeClr val="dk1"/>
              </a:solidFill>
              <a:latin typeface="Roboto"/>
              <a:ea typeface="Roboto"/>
              <a:cs typeface="Roboto"/>
              <a:sym typeface="Roboto"/>
            </a:endParaRPr>
          </a:p>
          <a:p>
            <a:pPr marL="457200" lvl="0" indent="-368300" algn="l" rtl="0">
              <a:lnSpc>
                <a:spcPct val="115000"/>
              </a:lnSpc>
              <a:spcBef>
                <a:spcPts val="0"/>
              </a:spcBef>
              <a:spcAft>
                <a:spcPts val="0"/>
              </a:spcAft>
              <a:buClr>
                <a:schemeClr val="dk1"/>
              </a:buClr>
              <a:buSzPts val="2200"/>
              <a:buFont typeface="Roboto"/>
              <a:buChar char="●"/>
            </a:pPr>
            <a:r>
              <a:rPr lang="en-US" sz="2200" b="1">
                <a:solidFill>
                  <a:schemeClr val="dk1"/>
                </a:solidFill>
                <a:latin typeface="Roboto"/>
                <a:ea typeface="Roboto"/>
                <a:cs typeface="Roboto"/>
                <a:sym typeface="Roboto"/>
              </a:rPr>
              <a:t>Communication:</a:t>
            </a:r>
            <a:r>
              <a:rPr lang="en-US" sz="2200">
                <a:solidFill>
                  <a:schemeClr val="dk1"/>
                </a:solidFill>
                <a:latin typeface="Roboto"/>
                <a:ea typeface="Roboto"/>
                <a:cs typeface="Roboto"/>
                <a:sym typeface="Roboto"/>
              </a:rPr>
              <a:t> Implement the communication mechanism between the clients and the server. This typically involves using HTTP requests or socket connections to send and receive data between the clients and the server.</a:t>
            </a:r>
            <a:endParaRPr sz="2200">
              <a:solidFill>
                <a:schemeClr val="dk1"/>
              </a:solidFill>
              <a:latin typeface="Roboto"/>
              <a:ea typeface="Roboto"/>
              <a:cs typeface="Roboto"/>
              <a:sym typeface="Roboto"/>
            </a:endParaRPr>
          </a:p>
          <a:p>
            <a:pPr marL="457200" lvl="0" indent="0" algn="l" rtl="0">
              <a:lnSpc>
                <a:spcPct val="115000"/>
              </a:lnSpc>
              <a:spcBef>
                <a:spcPts val="0"/>
              </a:spcBef>
              <a:spcAft>
                <a:spcPts val="0"/>
              </a:spcAft>
              <a:buNone/>
            </a:pPr>
            <a:endParaRPr sz="2200">
              <a:solidFill>
                <a:schemeClr val="dk1"/>
              </a:solidFill>
              <a:latin typeface="Roboto"/>
              <a:ea typeface="Roboto"/>
              <a:cs typeface="Roboto"/>
              <a:sym typeface="Roboto"/>
            </a:endParaRPr>
          </a:p>
          <a:p>
            <a:pPr marL="457200" lvl="0" indent="-368300" algn="l" rtl="0">
              <a:lnSpc>
                <a:spcPct val="115000"/>
              </a:lnSpc>
              <a:spcBef>
                <a:spcPts val="0"/>
              </a:spcBef>
              <a:spcAft>
                <a:spcPts val="0"/>
              </a:spcAft>
              <a:buClr>
                <a:schemeClr val="dk1"/>
              </a:buClr>
              <a:buSzPts val="2200"/>
              <a:buFont typeface="Roboto"/>
              <a:buChar char="●"/>
            </a:pPr>
            <a:r>
              <a:rPr lang="en-US" sz="2200" b="1">
                <a:solidFill>
                  <a:schemeClr val="dk1"/>
                </a:solidFill>
                <a:latin typeface="Roboto"/>
                <a:ea typeface="Roboto"/>
                <a:cs typeface="Roboto"/>
                <a:sym typeface="Roboto"/>
              </a:rPr>
              <a:t>Evaluation: </a:t>
            </a:r>
            <a:r>
              <a:rPr lang="en-US" sz="2200">
                <a:solidFill>
                  <a:schemeClr val="dk1"/>
                </a:solidFill>
                <a:latin typeface="Roboto"/>
                <a:ea typeface="Roboto"/>
                <a:cs typeface="Roboto"/>
                <a:sym typeface="Roboto"/>
              </a:rPr>
              <a:t>Include evaluation mechanisms to measure the performance of the federated model on a separate test dataset. This can involve computing metrics such as accuracy, precision, recall, or any other relevant evaluation metric.</a:t>
            </a:r>
            <a:endParaRPr sz="22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g241d710ee6f_7_0"/>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Working &amp; Demo</a:t>
            </a:r>
            <a:endParaRPr sz="3500" b="1">
              <a:solidFill>
                <a:srgbClr val="00D9FD"/>
              </a:solidFill>
            </a:endParaRPr>
          </a:p>
        </p:txBody>
      </p:sp>
      <p:sp>
        <p:nvSpPr>
          <p:cNvPr id="215" name="Google Shape;215;g241d710ee6f_7_0"/>
          <p:cNvSpPr txBox="1"/>
          <p:nvPr/>
        </p:nvSpPr>
        <p:spPr>
          <a:xfrm>
            <a:off x="264450" y="1130150"/>
            <a:ext cx="8412900" cy="3737700"/>
          </a:xfrm>
          <a:prstGeom prst="rect">
            <a:avLst/>
          </a:prstGeom>
          <a:noFill/>
          <a:ln>
            <a:noFill/>
          </a:ln>
        </p:spPr>
        <p:txBody>
          <a:bodyPr spcFirstLastPara="1" wrap="square" lIns="0" tIns="12700" rIns="0" bIns="0" anchor="t" anchorCtr="0">
            <a:spAutoFit/>
          </a:bodyPr>
          <a:lstStyle/>
          <a:p>
            <a:pPr marL="363855" marR="0" lvl="0" indent="-389891" algn="l" rtl="0">
              <a:lnSpc>
                <a:spcPct val="100000"/>
              </a:lnSpc>
              <a:spcBef>
                <a:spcPts val="0"/>
              </a:spcBef>
              <a:spcAft>
                <a:spcPts val="0"/>
              </a:spcAft>
              <a:buClr>
                <a:schemeClr val="dk1"/>
              </a:buClr>
              <a:buSzPts val="2200"/>
              <a:buChar char="●"/>
            </a:pPr>
            <a:r>
              <a:rPr lang="en-US" sz="2200">
                <a:solidFill>
                  <a:schemeClr val="dk1"/>
                </a:solidFill>
              </a:rPr>
              <a:t>Start the Server.</a:t>
            </a:r>
            <a:endParaRPr sz="2200">
              <a:solidFill>
                <a:schemeClr val="dk1"/>
              </a:solidFill>
            </a:endParaRPr>
          </a:p>
          <a:p>
            <a:pPr marL="0" marR="0" lvl="0" indent="0" algn="l" rtl="0">
              <a:lnSpc>
                <a:spcPct val="100000"/>
              </a:lnSpc>
              <a:spcBef>
                <a:spcPts val="0"/>
              </a:spcBef>
              <a:spcAft>
                <a:spcPts val="0"/>
              </a:spcAft>
              <a:buNone/>
            </a:pPr>
            <a:r>
              <a:rPr lang="en-US" sz="2200">
                <a:solidFill>
                  <a:schemeClr val="dk1"/>
                </a:solidFill>
              </a:rPr>
              <a:t> </a:t>
            </a:r>
            <a:endParaRPr sz="2200">
              <a:solidFill>
                <a:schemeClr val="dk1"/>
              </a:solidFill>
            </a:endParaRPr>
          </a:p>
          <a:p>
            <a:pPr marL="363855" marR="0" lvl="0" indent="-389891" algn="l" rtl="0">
              <a:lnSpc>
                <a:spcPct val="100000"/>
              </a:lnSpc>
              <a:spcBef>
                <a:spcPts val="0"/>
              </a:spcBef>
              <a:spcAft>
                <a:spcPts val="0"/>
              </a:spcAft>
              <a:buClr>
                <a:schemeClr val="dk1"/>
              </a:buClr>
              <a:buSzPts val="2200"/>
              <a:buChar char="●"/>
            </a:pPr>
            <a:r>
              <a:rPr lang="en-US" sz="2200">
                <a:solidFill>
                  <a:schemeClr val="dk1"/>
                </a:solidFill>
              </a:rPr>
              <a:t>Check the IP Address using “ifconfig” command</a:t>
            </a:r>
            <a:endParaRPr sz="2200">
              <a:solidFill>
                <a:schemeClr val="dk1"/>
              </a:solidFill>
            </a:endParaRPr>
          </a:p>
          <a:p>
            <a:pPr marL="457200" marR="0" lvl="0" indent="0" algn="l" rtl="0">
              <a:lnSpc>
                <a:spcPct val="100000"/>
              </a:lnSpc>
              <a:spcBef>
                <a:spcPts val="0"/>
              </a:spcBef>
              <a:spcAft>
                <a:spcPts val="0"/>
              </a:spcAft>
              <a:buNone/>
            </a:pPr>
            <a:endParaRPr sz="2200">
              <a:solidFill>
                <a:schemeClr val="dk1"/>
              </a:solidFill>
            </a:endParaRPr>
          </a:p>
          <a:p>
            <a:pPr marL="363855" marR="0" lvl="0" indent="-389891" algn="l" rtl="0">
              <a:lnSpc>
                <a:spcPct val="100000"/>
              </a:lnSpc>
              <a:spcBef>
                <a:spcPts val="0"/>
              </a:spcBef>
              <a:spcAft>
                <a:spcPts val="0"/>
              </a:spcAft>
              <a:buClr>
                <a:schemeClr val="dk1"/>
              </a:buClr>
              <a:buSzPts val="2200"/>
              <a:buChar char="●"/>
            </a:pPr>
            <a:r>
              <a:rPr lang="en-US" sz="2200">
                <a:solidFill>
                  <a:schemeClr val="dk1"/>
                </a:solidFill>
              </a:rPr>
              <a:t>Change the IP address in client file.</a:t>
            </a:r>
            <a:endParaRPr sz="2200">
              <a:solidFill>
                <a:schemeClr val="dk1"/>
              </a:solidFill>
            </a:endParaRPr>
          </a:p>
          <a:p>
            <a:pPr marL="457200" marR="0" lvl="0" indent="0" algn="l" rtl="0">
              <a:lnSpc>
                <a:spcPct val="100000"/>
              </a:lnSpc>
              <a:spcBef>
                <a:spcPts val="0"/>
              </a:spcBef>
              <a:spcAft>
                <a:spcPts val="0"/>
              </a:spcAft>
              <a:buNone/>
            </a:pPr>
            <a:endParaRPr sz="2200">
              <a:solidFill>
                <a:schemeClr val="dk1"/>
              </a:solidFill>
            </a:endParaRPr>
          </a:p>
          <a:p>
            <a:pPr marL="363855" marR="0" lvl="0" indent="-389891" algn="l" rtl="0">
              <a:lnSpc>
                <a:spcPct val="100000"/>
              </a:lnSpc>
              <a:spcBef>
                <a:spcPts val="0"/>
              </a:spcBef>
              <a:spcAft>
                <a:spcPts val="0"/>
              </a:spcAft>
              <a:buClr>
                <a:schemeClr val="dk1"/>
              </a:buClr>
              <a:buSzPts val="2200"/>
              <a:buChar char="●"/>
            </a:pPr>
            <a:r>
              <a:rPr lang="en-US" sz="2200">
                <a:solidFill>
                  <a:schemeClr val="dk1"/>
                </a:solidFill>
              </a:rPr>
              <a:t>Start the client.</a:t>
            </a:r>
            <a:endParaRPr sz="2200">
              <a:solidFill>
                <a:schemeClr val="dk1"/>
              </a:solidFill>
            </a:endParaRPr>
          </a:p>
          <a:p>
            <a:pPr marL="457200" marR="0" lvl="0" indent="0" algn="l" rtl="0">
              <a:lnSpc>
                <a:spcPct val="100000"/>
              </a:lnSpc>
              <a:spcBef>
                <a:spcPts val="0"/>
              </a:spcBef>
              <a:spcAft>
                <a:spcPts val="0"/>
              </a:spcAft>
              <a:buNone/>
            </a:pPr>
            <a:endParaRPr sz="2200">
              <a:solidFill>
                <a:schemeClr val="dk1"/>
              </a:solidFill>
            </a:endParaRPr>
          </a:p>
          <a:p>
            <a:pPr marL="363855" marR="0" lvl="0" indent="-389891" algn="l" rtl="0">
              <a:lnSpc>
                <a:spcPct val="100000"/>
              </a:lnSpc>
              <a:spcBef>
                <a:spcPts val="0"/>
              </a:spcBef>
              <a:spcAft>
                <a:spcPts val="0"/>
              </a:spcAft>
              <a:buClr>
                <a:schemeClr val="dk1"/>
              </a:buClr>
              <a:buSzPts val="2200"/>
              <a:buChar char="●"/>
            </a:pPr>
            <a:r>
              <a:rPr lang="en-US" sz="2200">
                <a:solidFill>
                  <a:schemeClr val="dk1"/>
                </a:solidFill>
              </a:rPr>
              <a:t>Test the Model</a:t>
            </a:r>
            <a:endParaRPr sz="1100" b="1">
              <a:solidFill>
                <a:schemeClr val="dk1"/>
              </a:solidFill>
            </a:endParaRPr>
          </a:p>
          <a:p>
            <a:pPr marL="457200" marR="483233" lvl="0" indent="0" algn="l" rtl="0">
              <a:lnSpc>
                <a:spcPct val="100000"/>
              </a:lnSpc>
              <a:spcBef>
                <a:spcPts val="0"/>
              </a:spcBef>
              <a:spcAft>
                <a:spcPts val="0"/>
              </a:spcAft>
              <a:buNone/>
            </a:pPr>
            <a:endParaRPr sz="2200">
              <a:solidFill>
                <a:schemeClr val="dk1"/>
              </a:solidFill>
            </a:endParaRPr>
          </a:p>
          <a:p>
            <a:pPr marL="457200" marR="483233" lvl="0" indent="0" algn="l" rtl="0">
              <a:lnSpc>
                <a:spcPct val="100000"/>
              </a:lnSpc>
              <a:spcBef>
                <a:spcPts val="0"/>
              </a:spcBef>
              <a:spcAft>
                <a:spcPts val="0"/>
              </a:spcAft>
              <a:buNone/>
            </a:pPr>
            <a:endParaRPr sz="22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90"/>
        <p:cNvGrpSpPr/>
        <p:nvPr/>
      </p:nvGrpSpPr>
      <p:grpSpPr>
        <a:xfrm>
          <a:off x="0" y="0"/>
          <a:ext cx="0" cy="0"/>
          <a:chOff x="0" y="0"/>
          <a:chExt cx="0" cy="0"/>
        </a:xfrm>
      </p:grpSpPr>
      <p:pic>
        <p:nvPicPr>
          <p:cNvPr id="91" name="Google Shape;91;p2"/>
          <p:cNvPicPr preferRelativeResize="0"/>
          <p:nvPr/>
        </p:nvPicPr>
        <p:blipFill rotWithShape="1">
          <a:blip r:embed="rId3">
            <a:alphaModFix/>
          </a:blip>
          <a:srcRect/>
          <a:stretch/>
        </p:blipFill>
        <p:spPr>
          <a:xfrm>
            <a:off x="0" y="1344776"/>
            <a:ext cx="2554547" cy="3798722"/>
          </a:xfrm>
          <a:prstGeom prst="rect">
            <a:avLst/>
          </a:prstGeom>
          <a:noFill/>
          <a:ln>
            <a:noFill/>
          </a:ln>
        </p:spPr>
      </p:pic>
      <p:grpSp>
        <p:nvGrpSpPr>
          <p:cNvPr id="92" name="Google Shape;92;p2"/>
          <p:cNvGrpSpPr/>
          <p:nvPr/>
        </p:nvGrpSpPr>
        <p:grpSpPr>
          <a:xfrm>
            <a:off x="799449" y="0"/>
            <a:ext cx="8344549" cy="4208199"/>
            <a:chOff x="799449" y="0"/>
            <a:chExt cx="8344549" cy="4208199"/>
          </a:xfrm>
        </p:grpSpPr>
        <p:pic>
          <p:nvPicPr>
            <p:cNvPr id="93" name="Google Shape;93;p2"/>
            <p:cNvPicPr preferRelativeResize="0"/>
            <p:nvPr/>
          </p:nvPicPr>
          <p:blipFill rotWithShape="1">
            <a:blip r:embed="rId4">
              <a:alphaModFix/>
            </a:blip>
            <a:srcRect/>
            <a:stretch/>
          </p:blipFill>
          <p:spPr>
            <a:xfrm>
              <a:off x="6336688" y="0"/>
              <a:ext cx="2807310" cy="4208199"/>
            </a:xfrm>
            <a:prstGeom prst="rect">
              <a:avLst/>
            </a:prstGeom>
            <a:noFill/>
            <a:ln>
              <a:noFill/>
            </a:ln>
          </p:spPr>
        </p:pic>
        <p:sp>
          <p:nvSpPr>
            <p:cNvPr id="94" name="Google Shape;94;p2"/>
            <p:cNvSpPr/>
            <p:nvPr/>
          </p:nvSpPr>
          <p:spPr>
            <a:xfrm>
              <a:off x="799449" y="501050"/>
              <a:ext cx="7704455" cy="3542029"/>
            </a:xfrm>
            <a:custGeom>
              <a:avLst/>
              <a:gdLst/>
              <a:ahLst/>
              <a:cxnLst/>
              <a:rect l="l" t="t" r="r" b="b"/>
              <a:pathLst>
                <a:path w="7704455" h="3542029" extrusionOk="0">
                  <a:moveTo>
                    <a:pt x="0" y="0"/>
                  </a:moveTo>
                  <a:lnTo>
                    <a:pt x="7564002" y="0"/>
                  </a:lnTo>
                  <a:lnTo>
                    <a:pt x="7703999" y="139997"/>
                  </a:lnTo>
                  <a:lnTo>
                    <a:pt x="7703999" y="632099"/>
                  </a:lnTo>
                  <a:lnTo>
                    <a:pt x="139997" y="632099"/>
                  </a:lnTo>
                  <a:lnTo>
                    <a:pt x="0" y="492102"/>
                  </a:lnTo>
                  <a:lnTo>
                    <a:pt x="0" y="0"/>
                  </a:lnTo>
                  <a:close/>
                </a:path>
                <a:path w="7704455" h="3542029" extrusionOk="0">
                  <a:moveTo>
                    <a:pt x="661849" y="1124049"/>
                  </a:moveTo>
                  <a:lnTo>
                    <a:pt x="1315008" y="1124049"/>
                  </a:lnTo>
                  <a:lnTo>
                    <a:pt x="1441849" y="1250891"/>
                  </a:lnTo>
                  <a:lnTo>
                    <a:pt x="1441849" y="1696749"/>
                  </a:lnTo>
                  <a:lnTo>
                    <a:pt x="788691" y="1696749"/>
                  </a:lnTo>
                  <a:lnTo>
                    <a:pt x="661849" y="1569908"/>
                  </a:lnTo>
                  <a:lnTo>
                    <a:pt x="661849" y="1124049"/>
                  </a:lnTo>
                  <a:close/>
                </a:path>
                <a:path w="7704455" h="3542029" extrusionOk="0">
                  <a:moveTo>
                    <a:pt x="3367874" y="1124049"/>
                  </a:moveTo>
                  <a:lnTo>
                    <a:pt x="4021033" y="1124049"/>
                  </a:lnTo>
                  <a:lnTo>
                    <a:pt x="4147874" y="1250891"/>
                  </a:lnTo>
                  <a:lnTo>
                    <a:pt x="4147874" y="1696749"/>
                  </a:lnTo>
                  <a:lnTo>
                    <a:pt x="3494716" y="1696749"/>
                  </a:lnTo>
                  <a:lnTo>
                    <a:pt x="3367874" y="1569908"/>
                  </a:lnTo>
                  <a:lnTo>
                    <a:pt x="3367874" y="1124049"/>
                  </a:lnTo>
                  <a:close/>
                </a:path>
                <a:path w="7704455" h="3542029" extrusionOk="0">
                  <a:moveTo>
                    <a:pt x="6073899" y="1124049"/>
                  </a:moveTo>
                  <a:lnTo>
                    <a:pt x="6727058" y="1124049"/>
                  </a:lnTo>
                  <a:lnTo>
                    <a:pt x="6853899" y="1250891"/>
                  </a:lnTo>
                  <a:lnTo>
                    <a:pt x="6853899" y="1696749"/>
                  </a:lnTo>
                  <a:lnTo>
                    <a:pt x="6200741" y="1696749"/>
                  </a:lnTo>
                  <a:lnTo>
                    <a:pt x="6073899" y="1569908"/>
                  </a:lnTo>
                  <a:lnTo>
                    <a:pt x="6073899" y="1124049"/>
                  </a:lnTo>
                  <a:close/>
                </a:path>
                <a:path w="7704455" h="3542029" extrusionOk="0">
                  <a:moveTo>
                    <a:pt x="661849" y="2969299"/>
                  </a:moveTo>
                  <a:lnTo>
                    <a:pt x="1315008" y="2969299"/>
                  </a:lnTo>
                  <a:lnTo>
                    <a:pt x="1441849" y="3096141"/>
                  </a:lnTo>
                  <a:lnTo>
                    <a:pt x="1441849" y="3541999"/>
                  </a:lnTo>
                  <a:lnTo>
                    <a:pt x="788691" y="3541999"/>
                  </a:lnTo>
                  <a:lnTo>
                    <a:pt x="661849" y="3415158"/>
                  </a:lnTo>
                  <a:lnTo>
                    <a:pt x="661849" y="2969299"/>
                  </a:lnTo>
                  <a:close/>
                </a:path>
                <a:path w="7704455" h="3542029" extrusionOk="0">
                  <a:moveTo>
                    <a:pt x="3367874" y="2969299"/>
                  </a:moveTo>
                  <a:lnTo>
                    <a:pt x="4021033" y="2969299"/>
                  </a:lnTo>
                  <a:lnTo>
                    <a:pt x="4147874" y="3096141"/>
                  </a:lnTo>
                  <a:lnTo>
                    <a:pt x="4147874" y="3541999"/>
                  </a:lnTo>
                  <a:lnTo>
                    <a:pt x="3494716" y="3541999"/>
                  </a:lnTo>
                  <a:lnTo>
                    <a:pt x="3367874" y="3415158"/>
                  </a:lnTo>
                  <a:lnTo>
                    <a:pt x="3367874" y="2969299"/>
                  </a:lnTo>
                  <a:close/>
                </a:path>
                <a:path w="7704455" h="3542029" extrusionOk="0">
                  <a:moveTo>
                    <a:pt x="6073899" y="2969299"/>
                  </a:moveTo>
                  <a:lnTo>
                    <a:pt x="6727058" y="2969299"/>
                  </a:lnTo>
                  <a:lnTo>
                    <a:pt x="6853899" y="3096141"/>
                  </a:lnTo>
                  <a:lnTo>
                    <a:pt x="6853899" y="3541999"/>
                  </a:lnTo>
                  <a:lnTo>
                    <a:pt x="6200741" y="3541999"/>
                  </a:lnTo>
                  <a:lnTo>
                    <a:pt x="6073899" y="3415158"/>
                  </a:lnTo>
                  <a:lnTo>
                    <a:pt x="6073899" y="2969299"/>
                  </a:lnTo>
                  <a:close/>
                </a:path>
              </a:pathLst>
            </a:custGeom>
            <a:noFill/>
            <a:ln w="95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r>
                <a:rPr lang="en-US" sz="4000" b="1">
                  <a:solidFill>
                    <a:schemeClr val="dk1"/>
                  </a:solidFill>
                </a:rPr>
                <a:t>  </a:t>
              </a:r>
              <a:r>
                <a:rPr lang="en-US" sz="4000" b="1">
                  <a:solidFill>
                    <a:srgbClr val="00D9FD"/>
                  </a:solidFill>
                  <a:latin typeface="Verdana"/>
                  <a:ea typeface="Verdana"/>
                  <a:cs typeface="Verdana"/>
                  <a:sym typeface="Verdana"/>
                </a:rPr>
                <a:t>Table of Contents</a:t>
              </a:r>
              <a:endParaRPr sz="4000" b="1">
                <a:solidFill>
                  <a:srgbClr val="00D9FD"/>
                </a:solidFill>
                <a:latin typeface="Verdana"/>
                <a:ea typeface="Verdana"/>
                <a:cs typeface="Verdana"/>
                <a:sym typeface="Verdana"/>
              </a:endParaRPr>
            </a:p>
          </p:txBody>
        </p:sp>
      </p:grpSp>
      <p:sp>
        <p:nvSpPr>
          <p:cNvPr id="95" name="Google Shape;95;p2"/>
          <p:cNvSpPr txBox="1"/>
          <p:nvPr/>
        </p:nvSpPr>
        <p:spPr>
          <a:xfrm>
            <a:off x="1124975" y="4169450"/>
            <a:ext cx="1441800" cy="3516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200" b="1">
                <a:solidFill>
                  <a:schemeClr val="dk1"/>
                </a:solidFill>
                <a:latin typeface="Trebuchet MS"/>
                <a:ea typeface="Trebuchet MS"/>
                <a:cs typeface="Trebuchet MS"/>
                <a:sym typeface="Trebuchet MS"/>
              </a:rPr>
              <a:t>Challenges</a:t>
            </a:r>
            <a:endParaRPr sz="2200">
              <a:solidFill>
                <a:schemeClr val="dk1"/>
              </a:solidFill>
              <a:latin typeface="Trebuchet MS"/>
              <a:ea typeface="Trebuchet MS"/>
              <a:cs typeface="Trebuchet MS"/>
              <a:sym typeface="Trebuchet MS"/>
            </a:endParaRPr>
          </a:p>
        </p:txBody>
      </p:sp>
      <p:sp>
        <p:nvSpPr>
          <p:cNvPr id="96" name="Google Shape;96;p2"/>
          <p:cNvSpPr txBox="1"/>
          <p:nvPr/>
        </p:nvSpPr>
        <p:spPr>
          <a:xfrm>
            <a:off x="3596112" y="3532750"/>
            <a:ext cx="1815600" cy="936300"/>
          </a:xfrm>
          <a:prstGeom prst="rect">
            <a:avLst/>
          </a:prstGeom>
          <a:noFill/>
          <a:ln>
            <a:noFill/>
          </a:ln>
        </p:spPr>
        <p:txBody>
          <a:bodyPr spcFirstLastPara="1" wrap="square" lIns="0" tIns="12700" rIns="0" bIns="0" anchor="t" anchorCtr="0">
            <a:spAutoFit/>
          </a:bodyPr>
          <a:lstStyle/>
          <a:p>
            <a:pPr marL="0" marR="0" lvl="0" indent="0" algn="ctr" rtl="0">
              <a:lnSpc>
                <a:spcPct val="100000"/>
              </a:lnSpc>
              <a:spcBef>
                <a:spcPts val="0"/>
              </a:spcBef>
              <a:spcAft>
                <a:spcPts val="0"/>
              </a:spcAft>
              <a:buNone/>
            </a:pPr>
            <a:r>
              <a:rPr lang="en-US" sz="2300">
                <a:solidFill>
                  <a:srgbClr val="FFFFFF"/>
                </a:solidFill>
                <a:latin typeface="Tahoma"/>
                <a:ea typeface="Tahoma"/>
                <a:cs typeface="Tahoma"/>
                <a:sym typeface="Tahoma"/>
              </a:rPr>
              <a:t>05</a:t>
            </a:r>
            <a:endParaRPr sz="2300">
              <a:latin typeface="Tahoma"/>
              <a:ea typeface="Tahoma"/>
              <a:cs typeface="Tahoma"/>
              <a:sym typeface="Tahoma"/>
            </a:endParaRPr>
          </a:p>
          <a:p>
            <a:pPr marL="12700" marR="5080" lvl="0" indent="0" algn="ctr" rtl="0">
              <a:lnSpc>
                <a:spcPct val="100000"/>
              </a:lnSpc>
              <a:spcBef>
                <a:spcPts val="1800"/>
              </a:spcBef>
              <a:spcAft>
                <a:spcPts val="0"/>
              </a:spcAft>
              <a:buNone/>
            </a:pPr>
            <a:r>
              <a:rPr lang="en-US" sz="2200" b="1">
                <a:solidFill>
                  <a:schemeClr val="dk1"/>
                </a:solidFill>
                <a:latin typeface="Trebuchet MS"/>
                <a:ea typeface="Trebuchet MS"/>
                <a:cs typeface="Trebuchet MS"/>
                <a:sym typeface="Trebuchet MS"/>
              </a:rPr>
              <a:t>Future Scope</a:t>
            </a:r>
            <a:endParaRPr sz="2200">
              <a:solidFill>
                <a:schemeClr val="dk1"/>
              </a:solidFill>
              <a:latin typeface="Trebuchet MS"/>
              <a:ea typeface="Trebuchet MS"/>
              <a:cs typeface="Trebuchet MS"/>
              <a:sym typeface="Trebuchet MS"/>
            </a:endParaRPr>
          </a:p>
        </p:txBody>
      </p:sp>
      <p:sp>
        <p:nvSpPr>
          <p:cNvPr id="97" name="Google Shape;97;p2"/>
          <p:cNvSpPr txBox="1"/>
          <p:nvPr/>
        </p:nvSpPr>
        <p:spPr>
          <a:xfrm>
            <a:off x="1611084" y="3522706"/>
            <a:ext cx="521970" cy="37592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300">
                <a:solidFill>
                  <a:srgbClr val="FFFFFF"/>
                </a:solidFill>
                <a:latin typeface="Tahoma"/>
                <a:ea typeface="Tahoma"/>
                <a:cs typeface="Tahoma"/>
                <a:sym typeface="Tahoma"/>
              </a:rPr>
              <a:t>04</a:t>
            </a:r>
            <a:endParaRPr sz="2300">
              <a:latin typeface="Tahoma"/>
              <a:ea typeface="Tahoma"/>
              <a:cs typeface="Tahoma"/>
              <a:sym typeface="Tahoma"/>
            </a:endParaRPr>
          </a:p>
        </p:txBody>
      </p:sp>
      <p:sp>
        <p:nvSpPr>
          <p:cNvPr id="98" name="Google Shape;98;p2"/>
          <p:cNvSpPr txBox="1"/>
          <p:nvPr/>
        </p:nvSpPr>
        <p:spPr>
          <a:xfrm>
            <a:off x="3864788" y="1677450"/>
            <a:ext cx="1441800" cy="956400"/>
          </a:xfrm>
          <a:prstGeom prst="rect">
            <a:avLst/>
          </a:prstGeom>
          <a:noFill/>
          <a:ln>
            <a:noFill/>
          </a:ln>
        </p:spPr>
        <p:txBody>
          <a:bodyPr spcFirstLastPara="1" wrap="square" lIns="0" tIns="12700" rIns="0" bIns="0" anchor="t" anchorCtr="0">
            <a:spAutoFit/>
          </a:bodyPr>
          <a:lstStyle/>
          <a:p>
            <a:pPr marL="635" marR="0" lvl="0" indent="0" algn="ctr" rtl="0">
              <a:lnSpc>
                <a:spcPct val="100000"/>
              </a:lnSpc>
              <a:spcBef>
                <a:spcPts val="0"/>
              </a:spcBef>
              <a:spcAft>
                <a:spcPts val="0"/>
              </a:spcAft>
              <a:buNone/>
            </a:pPr>
            <a:r>
              <a:rPr lang="en-US" sz="2300">
                <a:solidFill>
                  <a:srgbClr val="FFFFFF"/>
                </a:solidFill>
                <a:latin typeface="Tahoma"/>
                <a:ea typeface="Tahoma"/>
                <a:cs typeface="Tahoma"/>
                <a:sym typeface="Tahoma"/>
              </a:rPr>
              <a:t>02</a:t>
            </a:r>
            <a:endParaRPr sz="2300">
              <a:latin typeface="Tahoma"/>
              <a:ea typeface="Tahoma"/>
              <a:cs typeface="Tahoma"/>
              <a:sym typeface="Tahoma"/>
            </a:endParaRPr>
          </a:p>
          <a:p>
            <a:pPr marL="0" marR="0" lvl="0" indent="0" algn="ctr" rtl="0">
              <a:lnSpc>
                <a:spcPct val="100000"/>
              </a:lnSpc>
              <a:spcBef>
                <a:spcPts val="1955"/>
              </a:spcBef>
              <a:spcAft>
                <a:spcPts val="0"/>
              </a:spcAft>
              <a:buNone/>
            </a:pPr>
            <a:r>
              <a:rPr lang="en-US" sz="2200" b="1">
                <a:solidFill>
                  <a:schemeClr val="dk1"/>
                </a:solidFill>
                <a:latin typeface="Trebuchet MS"/>
                <a:ea typeface="Trebuchet MS"/>
                <a:cs typeface="Trebuchet MS"/>
                <a:sym typeface="Trebuchet MS"/>
              </a:rPr>
              <a:t>Goals</a:t>
            </a:r>
            <a:endParaRPr sz="2200">
              <a:solidFill>
                <a:schemeClr val="dk1"/>
              </a:solidFill>
              <a:latin typeface="Trebuchet MS"/>
              <a:ea typeface="Trebuchet MS"/>
              <a:cs typeface="Trebuchet MS"/>
              <a:sym typeface="Trebuchet MS"/>
            </a:endParaRPr>
          </a:p>
        </p:txBody>
      </p:sp>
      <p:sp>
        <p:nvSpPr>
          <p:cNvPr id="99" name="Google Shape;99;p2"/>
          <p:cNvSpPr txBox="1"/>
          <p:nvPr/>
        </p:nvSpPr>
        <p:spPr>
          <a:xfrm>
            <a:off x="6453276" y="3522706"/>
            <a:ext cx="1659900" cy="956400"/>
          </a:xfrm>
          <a:prstGeom prst="rect">
            <a:avLst/>
          </a:prstGeom>
          <a:noFill/>
          <a:ln>
            <a:noFill/>
          </a:ln>
        </p:spPr>
        <p:txBody>
          <a:bodyPr spcFirstLastPara="1" wrap="square" lIns="0" tIns="12700" rIns="0" bIns="0" anchor="t" anchorCtr="0">
            <a:spAutoFit/>
          </a:bodyPr>
          <a:lstStyle/>
          <a:p>
            <a:pPr marL="635" marR="0" lvl="0" indent="0" algn="ctr" rtl="0">
              <a:lnSpc>
                <a:spcPct val="100000"/>
              </a:lnSpc>
              <a:spcBef>
                <a:spcPts val="0"/>
              </a:spcBef>
              <a:spcAft>
                <a:spcPts val="0"/>
              </a:spcAft>
              <a:buNone/>
            </a:pPr>
            <a:r>
              <a:rPr lang="en-US" sz="2300">
                <a:solidFill>
                  <a:srgbClr val="FFFFFF"/>
                </a:solidFill>
                <a:latin typeface="Tahoma"/>
                <a:ea typeface="Tahoma"/>
                <a:cs typeface="Tahoma"/>
                <a:sym typeface="Tahoma"/>
              </a:rPr>
              <a:t>06</a:t>
            </a:r>
            <a:endParaRPr sz="2300">
              <a:latin typeface="Tahoma"/>
              <a:ea typeface="Tahoma"/>
              <a:cs typeface="Tahoma"/>
              <a:sym typeface="Tahoma"/>
            </a:endParaRPr>
          </a:p>
          <a:p>
            <a:pPr marL="0" marR="0" lvl="0" indent="0" algn="ctr" rtl="0">
              <a:lnSpc>
                <a:spcPct val="100000"/>
              </a:lnSpc>
              <a:spcBef>
                <a:spcPts val="1955"/>
              </a:spcBef>
              <a:spcAft>
                <a:spcPts val="0"/>
              </a:spcAft>
              <a:buNone/>
            </a:pPr>
            <a:r>
              <a:rPr lang="en-US" sz="2200" b="1">
                <a:solidFill>
                  <a:schemeClr val="dk1"/>
                </a:solidFill>
                <a:latin typeface="Trebuchet MS"/>
                <a:ea typeface="Trebuchet MS"/>
                <a:cs typeface="Trebuchet MS"/>
                <a:sym typeface="Trebuchet MS"/>
              </a:rPr>
              <a:t>Reference</a:t>
            </a:r>
            <a:endParaRPr sz="2200">
              <a:solidFill>
                <a:schemeClr val="dk1"/>
              </a:solidFill>
              <a:latin typeface="Trebuchet MS"/>
              <a:ea typeface="Trebuchet MS"/>
              <a:cs typeface="Trebuchet MS"/>
              <a:sym typeface="Trebuchet MS"/>
            </a:endParaRPr>
          </a:p>
        </p:txBody>
      </p:sp>
      <p:sp>
        <p:nvSpPr>
          <p:cNvPr id="100" name="Google Shape;100;p2"/>
          <p:cNvSpPr txBox="1"/>
          <p:nvPr/>
        </p:nvSpPr>
        <p:spPr>
          <a:xfrm>
            <a:off x="6375616" y="1677456"/>
            <a:ext cx="1815600" cy="956400"/>
          </a:xfrm>
          <a:prstGeom prst="rect">
            <a:avLst/>
          </a:prstGeom>
          <a:noFill/>
          <a:ln>
            <a:noFill/>
          </a:ln>
        </p:spPr>
        <p:txBody>
          <a:bodyPr spcFirstLastPara="1" wrap="square" lIns="0" tIns="12700" rIns="0" bIns="0" anchor="t" anchorCtr="0">
            <a:spAutoFit/>
          </a:bodyPr>
          <a:lstStyle/>
          <a:p>
            <a:pPr marL="635" marR="0" lvl="0" indent="0" algn="ctr" rtl="0">
              <a:lnSpc>
                <a:spcPct val="100000"/>
              </a:lnSpc>
              <a:spcBef>
                <a:spcPts val="0"/>
              </a:spcBef>
              <a:spcAft>
                <a:spcPts val="0"/>
              </a:spcAft>
              <a:buNone/>
            </a:pPr>
            <a:r>
              <a:rPr lang="en-US" sz="2300">
                <a:solidFill>
                  <a:srgbClr val="FFFFFF"/>
                </a:solidFill>
                <a:latin typeface="Tahoma"/>
                <a:ea typeface="Tahoma"/>
                <a:cs typeface="Tahoma"/>
                <a:sym typeface="Tahoma"/>
              </a:rPr>
              <a:t>03</a:t>
            </a:r>
            <a:endParaRPr sz="2300">
              <a:latin typeface="Tahoma"/>
              <a:ea typeface="Tahoma"/>
              <a:cs typeface="Tahoma"/>
              <a:sym typeface="Tahoma"/>
            </a:endParaRPr>
          </a:p>
          <a:p>
            <a:pPr marL="0" marR="0" lvl="0" indent="0" algn="ctr" rtl="0">
              <a:lnSpc>
                <a:spcPct val="100000"/>
              </a:lnSpc>
              <a:spcBef>
                <a:spcPts val="1955"/>
              </a:spcBef>
              <a:spcAft>
                <a:spcPts val="0"/>
              </a:spcAft>
              <a:buNone/>
            </a:pPr>
            <a:r>
              <a:rPr lang="en-US" sz="2200" b="1">
                <a:solidFill>
                  <a:schemeClr val="dk1"/>
                </a:solidFill>
                <a:latin typeface="Trebuchet MS"/>
                <a:ea typeface="Trebuchet MS"/>
                <a:cs typeface="Trebuchet MS"/>
                <a:sym typeface="Trebuchet MS"/>
              </a:rPr>
              <a:t>Methods</a:t>
            </a:r>
            <a:endParaRPr sz="2200">
              <a:solidFill>
                <a:schemeClr val="dk1"/>
              </a:solidFill>
              <a:latin typeface="Trebuchet MS"/>
              <a:ea typeface="Trebuchet MS"/>
              <a:cs typeface="Trebuchet MS"/>
              <a:sym typeface="Trebuchet MS"/>
            </a:endParaRPr>
          </a:p>
        </p:txBody>
      </p:sp>
      <p:sp>
        <p:nvSpPr>
          <p:cNvPr id="101" name="Google Shape;101;p2"/>
          <p:cNvSpPr/>
          <p:nvPr/>
        </p:nvSpPr>
        <p:spPr>
          <a:xfrm>
            <a:off x="8722640" y="5028917"/>
            <a:ext cx="20320" cy="114935"/>
          </a:xfrm>
          <a:custGeom>
            <a:avLst/>
            <a:gdLst/>
            <a:ahLst/>
            <a:cxnLst/>
            <a:rect l="l" t="t" r="r" b="b"/>
            <a:pathLst>
              <a:path w="20320" h="114935" extrusionOk="0">
                <a:moveTo>
                  <a:pt x="19908" y="0"/>
                </a:moveTo>
                <a:lnTo>
                  <a:pt x="0" y="0"/>
                </a:lnTo>
                <a:lnTo>
                  <a:pt x="0" y="114582"/>
                </a:lnTo>
                <a:lnTo>
                  <a:pt x="19908" y="114582"/>
                </a:lnTo>
                <a:lnTo>
                  <a:pt x="19908"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2" name="Google Shape;102;p2"/>
          <p:cNvSpPr/>
          <p:nvPr/>
        </p:nvSpPr>
        <p:spPr>
          <a:xfrm>
            <a:off x="8320554" y="5028917"/>
            <a:ext cx="20320" cy="114935"/>
          </a:xfrm>
          <a:custGeom>
            <a:avLst/>
            <a:gdLst/>
            <a:ahLst/>
            <a:cxnLst/>
            <a:rect l="l" t="t" r="r" b="b"/>
            <a:pathLst>
              <a:path w="20320" h="114935" extrusionOk="0">
                <a:moveTo>
                  <a:pt x="19909" y="0"/>
                </a:moveTo>
                <a:lnTo>
                  <a:pt x="0" y="0"/>
                </a:lnTo>
                <a:lnTo>
                  <a:pt x="0" y="114582"/>
                </a:lnTo>
                <a:lnTo>
                  <a:pt x="19909" y="114582"/>
                </a:lnTo>
                <a:lnTo>
                  <a:pt x="19909"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3" name="Google Shape;103;p2"/>
          <p:cNvSpPr/>
          <p:nvPr/>
        </p:nvSpPr>
        <p:spPr>
          <a:xfrm>
            <a:off x="7914564" y="5028917"/>
            <a:ext cx="20320" cy="114935"/>
          </a:xfrm>
          <a:custGeom>
            <a:avLst/>
            <a:gdLst/>
            <a:ahLst/>
            <a:cxnLst/>
            <a:rect l="l" t="t" r="r" b="b"/>
            <a:pathLst>
              <a:path w="20320" h="114935" extrusionOk="0">
                <a:moveTo>
                  <a:pt x="19909" y="0"/>
                </a:moveTo>
                <a:lnTo>
                  <a:pt x="0" y="0"/>
                </a:lnTo>
                <a:lnTo>
                  <a:pt x="0" y="114582"/>
                </a:lnTo>
                <a:lnTo>
                  <a:pt x="19909" y="114582"/>
                </a:lnTo>
                <a:lnTo>
                  <a:pt x="19909"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04" name="Google Shape;104;p2"/>
          <p:cNvSpPr txBox="1"/>
          <p:nvPr/>
        </p:nvSpPr>
        <p:spPr>
          <a:xfrm>
            <a:off x="876060" y="1677456"/>
            <a:ext cx="1919700" cy="998700"/>
          </a:xfrm>
          <a:prstGeom prst="rect">
            <a:avLst/>
          </a:prstGeom>
          <a:noFill/>
          <a:ln>
            <a:noFill/>
          </a:ln>
        </p:spPr>
        <p:txBody>
          <a:bodyPr spcFirstLastPara="1" wrap="square" lIns="0" tIns="12700" rIns="0" bIns="0" anchor="t" anchorCtr="0">
            <a:spAutoFit/>
          </a:bodyPr>
          <a:lstStyle/>
          <a:p>
            <a:pPr marL="72390" marR="0" lvl="0" indent="0" algn="ctr" rtl="0">
              <a:lnSpc>
                <a:spcPct val="100000"/>
              </a:lnSpc>
              <a:spcBef>
                <a:spcPts val="0"/>
              </a:spcBef>
              <a:spcAft>
                <a:spcPts val="0"/>
              </a:spcAft>
              <a:buNone/>
            </a:pPr>
            <a:r>
              <a:rPr lang="en-US" sz="2300">
                <a:solidFill>
                  <a:srgbClr val="FFFFFF"/>
                </a:solidFill>
                <a:latin typeface="Tahoma"/>
                <a:ea typeface="Tahoma"/>
                <a:cs typeface="Tahoma"/>
                <a:sym typeface="Tahoma"/>
              </a:rPr>
              <a:t>01</a:t>
            </a:r>
            <a:endParaRPr sz="2300">
              <a:latin typeface="Tahoma"/>
              <a:ea typeface="Tahoma"/>
              <a:cs typeface="Tahoma"/>
              <a:sym typeface="Tahoma"/>
            </a:endParaRPr>
          </a:p>
          <a:p>
            <a:pPr marL="0" marR="0" lvl="0" indent="0" algn="ctr" rtl="0">
              <a:lnSpc>
                <a:spcPct val="100000"/>
              </a:lnSpc>
              <a:spcBef>
                <a:spcPts val="2285"/>
              </a:spcBef>
              <a:spcAft>
                <a:spcPts val="0"/>
              </a:spcAft>
              <a:buNone/>
            </a:pPr>
            <a:r>
              <a:rPr lang="en-US" sz="2200" b="1">
                <a:solidFill>
                  <a:schemeClr val="dk1"/>
                </a:solidFill>
                <a:latin typeface="Trebuchet MS"/>
                <a:ea typeface="Trebuchet MS"/>
                <a:cs typeface="Trebuchet MS"/>
                <a:sym typeface="Trebuchet MS"/>
              </a:rPr>
              <a:t>FL</a:t>
            </a:r>
            <a:endParaRPr sz="2200">
              <a:solidFill>
                <a:schemeClr val="dk1"/>
              </a:solidFill>
              <a:latin typeface="Trebuchet MS"/>
              <a:ea typeface="Trebuchet MS"/>
              <a:cs typeface="Trebuchet MS"/>
              <a:sym typeface="Trebuchet M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g241efb61482_0_21"/>
          <p:cNvSpPr txBox="1">
            <a:spLocks noGrp="1"/>
          </p:cNvSpPr>
          <p:nvPr>
            <p:ph type="title"/>
          </p:nvPr>
        </p:nvSpPr>
        <p:spPr>
          <a:xfrm>
            <a:off x="261957" y="288902"/>
            <a:ext cx="8620200" cy="4002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solidFill>
                  <a:schemeClr val="dk1"/>
                </a:solidFill>
              </a:rPr>
              <a:t>Testing Final Model</a:t>
            </a:r>
            <a:endParaRPr>
              <a:solidFill>
                <a:schemeClr val="dk1"/>
              </a:solidFill>
            </a:endParaRPr>
          </a:p>
        </p:txBody>
      </p:sp>
      <p:pic>
        <p:nvPicPr>
          <p:cNvPr id="221" name="Google Shape;221;g241efb61482_0_21"/>
          <p:cNvPicPr preferRelativeResize="0"/>
          <p:nvPr/>
        </p:nvPicPr>
        <p:blipFill>
          <a:blip r:embed="rId3">
            <a:alphaModFix/>
          </a:blip>
          <a:stretch>
            <a:fillRect/>
          </a:stretch>
        </p:blipFill>
        <p:spPr>
          <a:xfrm>
            <a:off x="261950" y="968850"/>
            <a:ext cx="8097900" cy="1791375"/>
          </a:xfrm>
          <a:prstGeom prst="rect">
            <a:avLst/>
          </a:prstGeom>
          <a:noFill/>
          <a:ln w="28575" cap="flat" cmpd="sng">
            <a:solidFill>
              <a:srgbClr val="00D9FD"/>
            </a:solidFill>
            <a:prstDash val="solid"/>
            <a:round/>
            <a:headEnd type="none" w="sm" len="sm"/>
            <a:tailEnd type="none" w="sm" len="sm"/>
          </a:ln>
        </p:spPr>
      </p:pic>
      <p:pic>
        <p:nvPicPr>
          <p:cNvPr id="222" name="Google Shape;222;g241efb61482_0_21"/>
          <p:cNvPicPr preferRelativeResize="0"/>
          <p:nvPr/>
        </p:nvPicPr>
        <p:blipFill>
          <a:blip r:embed="rId4">
            <a:alphaModFix/>
          </a:blip>
          <a:stretch>
            <a:fillRect/>
          </a:stretch>
        </p:blipFill>
        <p:spPr>
          <a:xfrm>
            <a:off x="261950" y="3179575"/>
            <a:ext cx="8097900" cy="1530300"/>
          </a:xfrm>
          <a:prstGeom prst="rect">
            <a:avLst/>
          </a:prstGeom>
          <a:noFill/>
          <a:ln w="28575" cap="flat" cmpd="sng">
            <a:solidFill>
              <a:srgbClr val="00D9FD"/>
            </a:solidFill>
            <a:prstDash val="solid"/>
            <a:round/>
            <a:headEnd type="none" w="sm" len="sm"/>
            <a:tailEnd type="none" w="sm" len="sm"/>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g241d710ee6f_3_26"/>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Challenges faced</a:t>
            </a:r>
            <a:endParaRPr sz="3500" b="1">
              <a:solidFill>
                <a:srgbClr val="00D9FD"/>
              </a:solidFill>
            </a:endParaRPr>
          </a:p>
        </p:txBody>
      </p:sp>
      <p:sp>
        <p:nvSpPr>
          <p:cNvPr id="228" name="Google Shape;228;g241d710ee6f_3_26"/>
          <p:cNvSpPr txBox="1"/>
          <p:nvPr/>
        </p:nvSpPr>
        <p:spPr>
          <a:xfrm>
            <a:off x="264450" y="1130150"/>
            <a:ext cx="8412900" cy="3059812"/>
          </a:xfrm>
          <a:prstGeom prst="rect">
            <a:avLst/>
          </a:prstGeom>
          <a:noFill/>
          <a:ln>
            <a:noFill/>
          </a:ln>
        </p:spPr>
        <p:txBody>
          <a:bodyPr spcFirstLastPara="1" wrap="square" lIns="0" tIns="12700" rIns="0" bIns="0" anchor="t" anchorCtr="0">
            <a:spAutoFit/>
          </a:bodyPr>
          <a:lstStyle/>
          <a:p>
            <a:pPr marL="363855" marR="0" lvl="0" indent="-389891" algn="l" rtl="0">
              <a:lnSpc>
                <a:spcPct val="100000"/>
              </a:lnSpc>
              <a:spcBef>
                <a:spcPts val="0"/>
              </a:spcBef>
              <a:spcAft>
                <a:spcPts val="0"/>
              </a:spcAft>
              <a:buClr>
                <a:schemeClr val="dk1"/>
              </a:buClr>
              <a:buSzPts val="2200"/>
              <a:buChar char="●"/>
            </a:pPr>
            <a:r>
              <a:rPr lang="en-US" sz="2200" dirty="0">
                <a:solidFill>
                  <a:schemeClr val="dk1"/>
                </a:solidFill>
              </a:rPr>
              <a:t>Sending and receiving file in one go was an issue which was resolved by using </a:t>
            </a:r>
            <a:r>
              <a:rPr lang="en-US" sz="2200">
                <a:solidFill>
                  <a:schemeClr val="dk1"/>
                </a:solidFill>
              </a:rPr>
              <a:t>WebSocket programming.</a:t>
            </a:r>
            <a:endParaRPr sz="2200" dirty="0">
              <a:solidFill>
                <a:schemeClr val="dk1"/>
              </a:solidFill>
            </a:endParaRPr>
          </a:p>
          <a:p>
            <a:pPr marL="457200" marR="0" lvl="0" indent="0" algn="l" rtl="0">
              <a:lnSpc>
                <a:spcPct val="100000"/>
              </a:lnSpc>
              <a:spcBef>
                <a:spcPts val="0"/>
              </a:spcBef>
              <a:spcAft>
                <a:spcPts val="0"/>
              </a:spcAft>
              <a:buNone/>
            </a:pPr>
            <a:endParaRPr sz="2200" dirty="0">
              <a:solidFill>
                <a:schemeClr val="dk1"/>
              </a:solidFill>
            </a:endParaRPr>
          </a:p>
          <a:p>
            <a:pPr marL="363855" marR="0" lvl="0" indent="-389891" algn="l" rtl="0">
              <a:lnSpc>
                <a:spcPct val="100000"/>
              </a:lnSpc>
              <a:spcBef>
                <a:spcPts val="0"/>
              </a:spcBef>
              <a:spcAft>
                <a:spcPts val="0"/>
              </a:spcAft>
              <a:buClr>
                <a:schemeClr val="dk1"/>
              </a:buClr>
              <a:buSzPts val="2200"/>
              <a:buChar char="●"/>
            </a:pPr>
            <a:r>
              <a:rPr lang="en-US" sz="2200" dirty="0">
                <a:solidFill>
                  <a:schemeClr val="dk1"/>
                </a:solidFill>
              </a:rPr>
              <a:t>First we implemented the socket programing in a local device and we had to do it using many devices.</a:t>
            </a:r>
            <a:endParaRPr sz="2200" dirty="0">
              <a:solidFill>
                <a:schemeClr val="dk1"/>
              </a:solidFill>
            </a:endParaRPr>
          </a:p>
          <a:p>
            <a:pPr marL="457200" marR="0" lvl="0" indent="0" algn="l" rtl="0">
              <a:lnSpc>
                <a:spcPct val="100000"/>
              </a:lnSpc>
              <a:spcBef>
                <a:spcPts val="0"/>
              </a:spcBef>
              <a:spcAft>
                <a:spcPts val="0"/>
              </a:spcAft>
              <a:buNone/>
            </a:pPr>
            <a:endParaRPr sz="2200" dirty="0">
              <a:solidFill>
                <a:schemeClr val="dk1"/>
              </a:solidFill>
            </a:endParaRPr>
          </a:p>
          <a:p>
            <a:pPr marL="363855" marR="0" lvl="0" indent="-389891" algn="l" rtl="0">
              <a:lnSpc>
                <a:spcPct val="100000"/>
              </a:lnSpc>
              <a:spcBef>
                <a:spcPts val="0"/>
              </a:spcBef>
              <a:spcAft>
                <a:spcPts val="0"/>
              </a:spcAft>
              <a:buClr>
                <a:schemeClr val="dk1"/>
              </a:buClr>
              <a:buSzPts val="2200"/>
              <a:buChar char="●"/>
            </a:pPr>
            <a:r>
              <a:rPr lang="en-US" sz="2200" dirty="0">
                <a:solidFill>
                  <a:schemeClr val="dk1"/>
                </a:solidFill>
              </a:rPr>
              <a:t>Training the model and sending the weights.</a:t>
            </a:r>
            <a:endParaRPr sz="2200" dirty="0">
              <a:solidFill>
                <a:schemeClr val="dk1"/>
              </a:solidFill>
            </a:endParaRPr>
          </a:p>
          <a:p>
            <a:pPr marL="457200" marR="483233" lvl="0" indent="0" algn="l" rtl="0">
              <a:lnSpc>
                <a:spcPct val="100000"/>
              </a:lnSpc>
              <a:spcBef>
                <a:spcPts val="0"/>
              </a:spcBef>
              <a:spcAft>
                <a:spcPts val="0"/>
              </a:spcAft>
              <a:buNone/>
            </a:pPr>
            <a:endParaRPr sz="2200" dirty="0">
              <a:solidFill>
                <a:schemeClr val="dk1"/>
              </a:solidFill>
            </a:endParaRPr>
          </a:p>
          <a:p>
            <a:pPr marL="457200" marR="483233" lvl="0" indent="0" algn="l" rtl="0">
              <a:lnSpc>
                <a:spcPct val="100000"/>
              </a:lnSpc>
              <a:spcBef>
                <a:spcPts val="0"/>
              </a:spcBef>
              <a:spcAft>
                <a:spcPts val="0"/>
              </a:spcAft>
              <a:buNone/>
            </a:pPr>
            <a:endParaRPr sz="2200" dirty="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g241d710ee6f_3_36"/>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Conclusion</a:t>
            </a:r>
            <a:endParaRPr sz="3500" b="1">
              <a:solidFill>
                <a:srgbClr val="00D9FD"/>
              </a:solidFill>
            </a:endParaRPr>
          </a:p>
        </p:txBody>
      </p:sp>
      <p:sp>
        <p:nvSpPr>
          <p:cNvPr id="234" name="Google Shape;234;g241d710ee6f_3_36"/>
          <p:cNvSpPr txBox="1"/>
          <p:nvPr/>
        </p:nvSpPr>
        <p:spPr>
          <a:xfrm>
            <a:off x="264450" y="1130150"/>
            <a:ext cx="8412900" cy="1705595"/>
          </a:xfrm>
          <a:prstGeom prst="rect">
            <a:avLst/>
          </a:prstGeom>
          <a:noFill/>
          <a:ln>
            <a:noFill/>
          </a:ln>
        </p:spPr>
        <p:txBody>
          <a:bodyPr spcFirstLastPara="1" wrap="square" lIns="0" tIns="12700" rIns="0" bIns="0" anchor="t" anchorCtr="0">
            <a:spAutoFit/>
          </a:bodyPr>
          <a:lstStyle/>
          <a:p>
            <a:pPr marL="0" marR="0" lvl="0" indent="0" algn="just" rtl="0">
              <a:lnSpc>
                <a:spcPct val="100000"/>
              </a:lnSpc>
              <a:spcBef>
                <a:spcPts val="0"/>
              </a:spcBef>
              <a:spcAft>
                <a:spcPts val="0"/>
              </a:spcAft>
              <a:buNone/>
            </a:pPr>
            <a:r>
              <a:rPr lang="en-US" sz="2200" dirty="0">
                <a:solidFill>
                  <a:schemeClr val="dk1"/>
                </a:solidFill>
              </a:rPr>
              <a:t>We have implemented a Federated Learning using Multiple system using ANN model and MNIST dataset. The clients are first connected to the server and then model is trained in each of the clients. The weights are then sent to the server where the main model is trained. Finally we test the dataset using the final model.</a:t>
            </a:r>
            <a:endParaRPr sz="2200" dirty="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2127d00e917_3_11"/>
          <p:cNvSpPr txBox="1">
            <a:spLocks noGrp="1"/>
          </p:cNvSpPr>
          <p:nvPr>
            <p:ph type="title"/>
          </p:nvPr>
        </p:nvSpPr>
        <p:spPr>
          <a:xfrm>
            <a:off x="261957" y="288902"/>
            <a:ext cx="8620200" cy="615600"/>
          </a:xfrm>
          <a:prstGeom prst="rect">
            <a:avLst/>
          </a:prstGeom>
          <a:ln w="9525" cap="flat" cmpd="sng">
            <a:solidFill>
              <a:schemeClr val="dk1"/>
            </a:solidFill>
            <a:prstDash val="solid"/>
            <a:round/>
            <a:headEnd type="none" w="sm" len="sm"/>
            <a:tailEnd type="none" w="sm" len="sm"/>
          </a:ln>
        </p:spPr>
        <p:txBody>
          <a:bodyPr spcFirstLastPara="1" wrap="square" lIns="0" tIns="0" rIns="0" bIns="0" anchor="t" anchorCtr="0">
            <a:spAutoFit/>
          </a:bodyPr>
          <a:lstStyle/>
          <a:p>
            <a:pPr marL="0" lvl="0" indent="0" algn="l" rtl="0">
              <a:spcBef>
                <a:spcPts val="0"/>
              </a:spcBef>
              <a:spcAft>
                <a:spcPts val="0"/>
              </a:spcAft>
              <a:buNone/>
            </a:pPr>
            <a:r>
              <a:rPr lang="en-US" sz="4000" b="1">
                <a:solidFill>
                  <a:srgbClr val="00D9FD"/>
                </a:solidFill>
              </a:rPr>
              <a:t>Future scope</a:t>
            </a:r>
            <a:endParaRPr sz="4000" b="1">
              <a:solidFill>
                <a:srgbClr val="00D9FD"/>
              </a:solidFill>
            </a:endParaRPr>
          </a:p>
        </p:txBody>
      </p:sp>
      <p:sp>
        <p:nvSpPr>
          <p:cNvPr id="240" name="Google Shape;240;g2127d00e917_3_11"/>
          <p:cNvSpPr txBox="1">
            <a:spLocks noGrp="1"/>
          </p:cNvSpPr>
          <p:nvPr>
            <p:ph type="body" idx="1"/>
          </p:nvPr>
        </p:nvSpPr>
        <p:spPr>
          <a:xfrm>
            <a:off x="261950" y="1284300"/>
            <a:ext cx="8620200" cy="3112200"/>
          </a:xfrm>
          <a:prstGeom prst="rect">
            <a:avLst/>
          </a:prstGeom>
        </p:spPr>
        <p:txBody>
          <a:bodyPr spcFirstLastPara="1" wrap="square" lIns="0" tIns="0" rIns="0" bIns="0" anchor="t" anchorCtr="0">
            <a:spAutoFit/>
          </a:bodyPr>
          <a:lstStyle/>
          <a:p>
            <a:pPr marL="457200" lvl="0" indent="-342900" algn="l" rtl="0">
              <a:spcBef>
                <a:spcPts val="0"/>
              </a:spcBef>
              <a:spcAft>
                <a:spcPts val="0"/>
              </a:spcAft>
              <a:buClr>
                <a:schemeClr val="dk1"/>
              </a:buClr>
              <a:buSzPts val="1800"/>
              <a:buChar char="●"/>
            </a:pPr>
            <a:r>
              <a:rPr lang="en-US" sz="1800">
                <a:solidFill>
                  <a:schemeClr val="dk1"/>
                </a:solidFill>
              </a:rPr>
              <a:t>Train the model on independent local clients. </a:t>
            </a:r>
            <a:endParaRPr sz="1800">
              <a:solidFill>
                <a:schemeClr val="dk1"/>
              </a:solidFill>
            </a:endParaRPr>
          </a:p>
          <a:p>
            <a:pPr marL="457200" lvl="0" indent="0" algn="l" rtl="0">
              <a:spcBef>
                <a:spcPts val="1200"/>
              </a:spcBef>
              <a:spcAft>
                <a:spcPts val="0"/>
              </a:spcAft>
              <a:buNone/>
            </a:pPr>
            <a:endParaRPr sz="1800">
              <a:solidFill>
                <a:schemeClr val="dk1"/>
              </a:solidFill>
            </a:endParaRPr>
          </a:p>
          <a:p>
            <a:pPr marL="457200" lvl="0" indent="-342900" algn="l" rtl="0">
              <a:spcBef>
                <a:spcPts val="1200"/>
              </a:spcBef>
              <a:spcAft>
                <a:spcPts val="0"/>
              </a:spcAft>
              <a:buClr>
                <a:schemeClr val="dk1"/>
              </a:buClr>
              <a:buSzPts val="1800"/>
              <a:buChar char="●"/>
            </a:pPr>
            <a:r>
              <a:rPr lang="en-US" sz="1800">
                <a:solidFill>
                  <a:schemeClr val="dk1"/>
                </a:solidFill>
              </a:rPr>
              <a:t>Enhancing Privacy in Federated Learning</a:t>
            </a:r>
            <a:endParaRPr sz="1800">
              <a:solidFill>
                <a:schemeClr val="dk1"/>
              </a:solidFill>
            </a:endParaRPr>
          </a:p>
          <a:p>
            <a:pPr marL="457200" lvl="0" indent="0" algn="l" rtl="0">
              <a:spcBef>
                <a:spcPts val="1200"/>
              </a:spcBef>
              <a:spcAft>
                <a:spcPts val="0"/>
              </a:spcAft>
              <a:buNone/>
            </a:pPr>
            <a:endParaRPr sz="1800">
              <a:solidFill>
                <a:schemeClr val="dk1"/>
              </a:solidFill>
            </a:endParaRPr>
          </a:p>
          <a:p>
            <a:pPr marL="457200" lvl="0" indent="-342900" algn="l" rtl="0">
              <a:spcBef>
                <a:spcPts val="1200"/>
              </a:spcBef>
              <a:spcAft>
                <a:spcPts val="0"/>
              </a:spcAft>
              <a:buClr>
                <a:schemeClr val="dk1"/>
              </a:buClr>
              <a:buSzPts val="1800"/>
              <a:buChar char="●"/>
            </a:pPr>
            <a:r>
              <a:rPr lang="en-US" sz="1800">
                <a:solidFill>
                  <a:schemeClr val="dk1"/>
                </a:solidFill>
              </a:rPr>
              <a:t>Optimizing Communication in Federated Learning</a:t>
            </a:r>
            <a:endParaRPr sz="1800">
              <a:solidFill>
                <a:schemeClr val="dk1"/>
              </a:solidFill>
            </a:endParaRPr>
          </a:p>
          <a:p>
            <a:pPr marL="457200" lvl="0" indent="0" algn="l" rtl="0">
              <a:spcBef>
                <a:spcPts val="1200"/>
              </a:spcBef>
              <a:spcAft>
                <a:spcPts val="0"/>
              </a:spcAft>
              <a:buNone/>
            </a:pPr>
            <a:endParaRPr sz="1800">
              <a:solidFill>
                <a:schemeClr val="dk1"/>
              </a:solidFill>
            </a:endParaRPr>
          </a:p>
          <a:p>
            <a:pPr marL="457200" lvl="0" indent="-342900" algn="l" rtl="0">
              <a:spcBef>
                <a:spcPts val="1200"/>
              </a:spcBef>
              <a:spcAft>
                <a:spcPts val="0"/>
              </a:spcAft>
              <a:buClr>
                <a:schemeClr val="dk1"/>
              </a:buClr>
              <a:buSzPts val="1800"/>
              <a:buChar char="●"/>
            </a:pPr>
            <a:r>
              <a:rPr lang="en-US" sz="1800">
                <a:solidFill>
                  <a:schemeClr val="dk1"/>
                </a:solidFill>
              </a:rPr>
              <a:t>Scaling up Federated Learning</a:t>
            </a:r>
            <a:endParaRPr sz="23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g21244d65faf_7_54"/>
          <p:cNvSpPr txBox="1">
            <a:spLocks noGrp="1"/>
          </p:cNvSpPr>
          <p:nvPr>
            <p:ph type="title"/>
          </p:nvPr>
        </p:nvSpPr>
        <p:spPr>
          <a:xfrm>
            <a:off x="261957" y="288902"/>
            <a:ext cx="8620200" cy="4002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b="1">
                <a:solidFill>
                  <a:srgbClr val="00D9FD"/>
                </a:solidFill>
              </a:rPr>
              <a:t>References</a:t>
            </a:r>
            <a:endParaRPr b="1">
              <a:solidFill>
                <a:srgbClr val="00D9FD"/>
              </a:solidFill>
            </a:endParaRPr>
          </a:p>
        </p:txBody>
      </p:sp>
      <p:sp>
        <p:nvSpPr>
          <p:cNvPr id="246" name="Google Shape;246;g21244d65faf_7_54"/>
          <p:cNvSpPr txBox="1">
            <a:spLocks noGrp="1"/>
          </p:cNvSpPr>
          <p:nvPr>
            <p:ph type="body" idx="1"/>
          </p:nvPr>
        </p:nvSpPr>
        <p:spPr>
          <a:xfrm>
            <a:off x="261950" y="884825"/>
            <a:ext cx="8284200" cy="40404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solidFill>
                  <a:schemeClr val="dk1"/>
                </a:solidFill>
              </a:rPr>
              <a:t>[1] Socket Programming  </a:t>
            </a:r>
            <a:r>
              <a:rPr lang="en-US">
                <a:solidFill>
                  <a:srgbClr val="00D9FD"/>
                </a:solidFill>
                <a:uFill>
                  <a:noFill/>
                </a:uFill>
                <a:hlinkClick r:id="rId3">
                  <a:extLst>
                    <a:ext uri="{A12FA001-AC4F-418D-AE19-62706E023703}">
                      <ahyp:hlinkClr xmlns:ahyp="http://schemas.microsoft.com/office/drawing/2018/hyperlinkcolor" val="tx"/>
                    </a:ext>
                  </a:extLst>
                </a:hlinkClick>
              </a:rPr>
              <a:t>https://idiotdeveloper.com/file-transfer-using-tcp-socket-in-python3/</a:t>
            </a:r>
            <a:endParaRPr>
              <a:solidFill>
                <a:srgbClr val="00D9FD"/>
              </a:solidFill>
            </a:endParaRPr>
          </a:p>
          <a:p>
            <a:pPr marL="0" lvl="0" indent="0" algn="l" rtl="0">
              <a:spcBef>
                <a:spcPts val="1200"/>
              </a:spcBef>
              <a:spcAft>
                <a:spcPts val="0"/>
              </a:spcAft>
              <a:buNone/>
            </a:pPr>
            <a:r>
              <a:rPr lang="en-US">
                <a:solidFill>
                  <a:schemeClr val="dk1"/>
                </a:solidFill>
              </a:rPr>
              <a:t>[2] </a:t>
            </a:r>
            <a:r>
              <a:rPr lang="en-US" sz="1600">
                <a:solidFill>
                  <a:schemeClr val="dk1"/>
                </a:solidFill>
              </a:rPr>
              <a:t>Communication-Efficient Learning of Deep Networks from Decentralized Data</a:t>
            </a:r>
            <a:endParaRPr sz="1000">
              <a:solidFill>
                <a:schemeClr val="dk1"/>
              </a:solidFill>
            </a:endParaRPr>
          </a:p>
          <a:p>
            <a:pPr marL="0" lvl="0" indent="0" algn="l" rtl="0">
              <a:spcBef>
                <a:spcPts val="1200"/>
              </a:spcBef>
              <a:spcAft>
                <a:spcPts val="0"/>
              </a:spcAft>
              <a:buNone/>
            </a:pPr>
            <a:r>
              <a:rPr lang="en-US">
                <a:solidFill>
                  <a:srgbClr val="00D9FD"/>
                </a:solidFill>
                <a:uFill>
                  <a:noFill/>
                </a:uFill>
                <a:hlinkClick r:id="rId4">
                  <a:extLst>
                    <a:ext uri="{A12FA001-AC4F-418D-AE19-62706E023703}">
                      <ahyp:hlinkClr xmlns:ahyp="http://schemas.microsoft.com/office/drawing/2018/hyperlinkcolor" val="tx"/>
                    </a:ext>
                  </a:extLst>
                </a:hlinkClick>
              </a:rPr>
              <a:t>https://arxiv.org/abs/1602.05629</a:t>
            </a:r>
            <a:endParaRPr>
              <a:solidFill>
                <a:srgbClr val="00D9FD"/>
              </a:solidFill>
            </a:endParaRPr>
          </a:p>
          <a:p>
            <a:pPr marL="0" lvl="0" indent="0" algn="l" rtl="0">
              <a:spcBef>
                <a:spcPts val="1200"/>
              </a:spcBef>
              <a:spcAft>
                <a:spcPts val="0"/>
              </a:spcAft>
              <a:buNone/>
            </a:pPr>
            <a:r>
              <a:rPr lang="en-US">
                <a:solidFill>
                  <a:schemeClr val="dk1"/>
                </a:solidFill>
              </a:rPr>
              <a:t>[3] Monica Anderson. Technology device ownership: 2015. </a:t>
            </a:r>
            <a:r>
              <a:rPr lang="en-US" u="sng">
                <a:solidFill>
                  <a:schemeClr val="hlink"/>
                </a:solidFill>
                <a:hlinkClick r:id="rId5"/>
              </a:rPr>
              <a:t>http://www.pewinternet.org/2015/10/29/</a:t>
            </a:r>
            <a:r>
              <a:rPr lang="en-US">
                <a:solidFill>
                  <a:schemeClr val="dk1"/>
                </a:solidFill>
              </a:rPr>
              <a:t> </a:t>
            </a:r>
            <a:endParaRPr>
              <a:solidFill>
                <a:schemeClr val="dk1"/>
              </a:solidFill>
            </a:endParaRPr>
          </a:p>
          <a:p>
            <a:pPr marL="0" lvl="0" indent="0" algn="l" rtl="0">
              <a:spcBef>
                <a:spcPts val="1200"/>
              </a:spcBef>
              <a:spcAft>
                <a:spcPts val="0"/>
              </a:spcAft>
              <a:buNone/>
            </a:pPr>
            <a:r>
              <a:rPr lang="en-US">
                <a:solidFill>
                  <a:schemeClr val="dk1"/>
                </a:solidFill>
              </a:rPr>
              <a:t>[4]Nitish Srivastava, Geoffrey Hinton, Alex Krizhevsky, Ilya Sutskever, and Ruslan Salakhutdinov. Dropout: </a:t>
            </a:r>
            <a:r>
              <a:rPr lang="en-US">
                <a:solidFill>
                  <a:srgbClr val="00D9FD"/>
                </a:solidFill>
              </a:rPr>
              <a:t>A simple way to prevent neural networks from overfitting</a:t>
            </a:r>
            <a:r>
              <a:rPr lang="en-US">
                <a:solidFill>
                  <a:schemeClr val="dk1"/>
                </a:solidFill>
              </a:rPr>
              <a:t>. 15, 2014.</a:t>
            </a:r>
            <a:endParaRPr>
              <a:solidFill>
                <a:schemeClr val="dk1"/>
              </a:solidFill>
            </a:endParaRPr>
          </a:p>
          <a:p>
            <a:pPr marL="0" lvl="0" indent="0" algn="l" rtl="0">
              <a:spcBef>
                <a:spcPts val="1200"/>
              </a:spcBef>
              <a:spcAft>
                <a:spcPts val="1200"/>
              </a:spcAft>
              <a:buNone/>
            </a:pPr>
            <a:r>
              <a:rPr lang="en-US">
                <a:solidFill>
                  <a:schemeClr val="dk1"/>
                </a:solidFill>
              </a:rPr>
              <a:t>[5]TensorFlow team. Tensorflow convolutional neural networks tutorial, 2016. </a:t>
            </a:r>
            <a:r>
              <a:rPr lang="en-US" u="sng">
                <a:solidFill>
                  <a:schemeClr val="hlink"/>
                </a:solidFill>
                <a:hlinkClick r:id="rId6"/>
              </a:rPr>
              <a:t>http://www.tensorflow. org/tutorials/deep_cnn</a:t>
            </a:r>
            <a:r>
              <a:rPr lang="en-US">
                <a:solidFill>
                  <a:schemeClr val="dk1"/>
                </a:solidFill>
              </a:rPr>
              <a:t>.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g21244d65faf_7_49"/>
          <p:cNvSpPr txBox="1">
            <a:spLocks noGrp="1"/>
          </p:cNvSpPr>
          <p:nvPr>
            <p:ph type="body" idx="1"/>
          </p:nvPr>
        </p:nvSpPr>
        <p:spPr>
          <a:xfrm>
            <a:off x="429899" y="2004045"/>
            <a:ext cx="8284200" cy="923400"/>
          </a:xfrm>
          <a:prstGeom prst="rect">
            <a:avLst/>
          </a:prstGeom>
        </p:spPr>
        <p:txBody>
          <a:bodyPr spcFirstLastPara="1" wrap="square" lIns="0" tIns="0" rIns="0" bIns="0" anchor="t" anchorCtr="0">
            <a:spAutoFit/>
          </a:bodyPr>
          <a:lstStyle/>
          <a:p>
            <a:pPr marL="0" lvl="0" indent="0" algn="ctr" rtl="0">
              <a:spcBef>
                <a:spcPts val="0"/>
              </a:spcBef>
              <a:spcAft>
                <a:spcPts val="1200"/>
              </a:spcAft>
              <a:buNone/>
            </a:pPr>
            <a:r>
              <a:rPr lang="en-US" sz="6000">
                <a:latin typeface="Verdana"/>
                <a:ea typeface="Verdana"/>
                <a:cs typeface="Verdana"/>
                <a:sym typeface="Verdana"/>
              </a:rPr>
              <a:t>Thank You</a:t>
            </a:r>
            <a:endParaRPr sz="6000">
              <a:latin typeface="Verdana"/>
              <a:ea typeface="Verdana"/>
              <a:cs typeface="Verdana"/>
              <a:sym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g21244d65faf_7_19"/>
          <p:cNvSpPr txBox="1">
            <a:spLocks noGrp="1"/>
          </p:cNvSpPr>
          <p:nvPr>
            <p:ph type="title"/>
          </p:nvPr>
        </p:nvSpPr>
        <p:spPr>
          <a:xfrm>
            <a:off x="417025" y="595825"/>
            <a:ext cx="8446500" cy="6156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sz="4000" b="1" dirty="0">
                <a:solidFill>
                  <a:srgbClr val="00D9FD"/>
                </a:solidFill>
              </a:rPr>
              <a:t>Problem Statement</a:t>
            </a:r>
            <a:endParaRPr sz="4000" b="1" dirty="0">
              <a:solidFill>
                <a:srgbClr val="00D9FD"/>
              </a:solidFill>
            </a:endParaRPr>
          </a:p>
        </p:txBody>
      </p:sp>
      <p:sp>
        <p:nvSpPr>
          <p:cNvPr id="110" name="Google Shape;110;g21244d65faf_7_19"/>
          <p:cNvSpPr txBox="1">
            <a:spLocks noGrp="1"/>
          </p:cNvSpPr>
          <p:nvPr>
            <p:ph type="body" idx="1"/>
          </p:nvPr>
        </p:nvSpPr>
        <p:spPr>
          <a:xfrm>
            <a:off x="372925" y="1650632"/>
            <a:ext cx="8284200" cy="794100"/>
          </a:xfrm>
          <a:prstGeom prst="rect">
            <a:avLst/>
          </a:prstGeom>
        </p:spPr>
        <p:txBody>
          <a:bodyPr spcFirstLastPara="1" wrap="square" lIns="0" tIns="0" rIns="0" bIns="0" anchor="t" anchorCtr="0">
            <a:spAutoFit/>
          </a:bodyPr>
          <a:lstStyle/>
          <a:p>
            <a:pPr marL="0" lvl="0" indent="0" algn="l" rtl="0">
              <a:spcBef>
                <a:spcPts val="0"/>
              </a:spcBef>
              <a:spcAft>
                <a:spcPts val="1200"/>
              </a:spcAft>
              <a:buNone/>
            </a:pPr>
            <a:r>
              <a:rPr lang="en-US" sz="2400">
                <a:solidFill>
                  <a:schemeClr val="dk1"/>
                </a:solidFill>
              </a:rPr>
              <a:t>Demonstration of Federated Learning using Multiple system and ANN model.</a:t>
            </a:r>
            <a:endParaRPr sz="24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g21244d65faf_4_0"/>
          <p:cNvSpPr txBox="1"/>
          <p:nvPr/>
        </p:nvSpPr>
        <p:spPr>
          <a:xfrm>
            <a:off x="497950" y="445025"/>
            <a:ext cx="8334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4000" b="1">
                <a:solidFill>
                  <a:srgbClr val="00D9FD"/>
                </a:solidFill>
                <a:highlight>
                  <a:srgbClr val="1C4587"/>
                </a:highlight>
                <a:latin typeface="Verdana"/>
                <a:ea typeface="Verdana"/>
                <a:cs typeface="Verdana"/>
                <a:sym typeface="Verdana"/>
              </a:rPr>
              <a:t> Introduction</a:t>
            </a:r>
            <a:endParaRPr sz="4000" b="1">
              <a:solidFill>
                <a:srgbClr val="00D9FD"/>
              </a:solidFill>
              <a:highlight>
                <a:srgbClr val="1C4587"/>
              </a:highlight>
              <a:latin typeface="Verdana"/>
              <a:ea typeface="Verdana"/>
              <a:cs typeface="Verdana"/>
              <a:sym typeface="Verdana"/>
            </a:endParaRPr>
          </a:p>
        </p:txBody>
      </p:sp>
      <p:sp>
        <p:nvSpPr>
          <p:cNvPr id="116" name="Google Shape;116;g21244d65faf_4_0"/>
          <p:cNvSpPr txBox="1"/>
          <p:nvPr/>
        </p:nvSpPr>
        <p:spPr>
          <a:xfrm>
            <a:off x="552150" y="1397925"/>
            <a:ext cx="7715100" cy="3416400"/>
          </a:xfrm>
          <a:prstGeom prst="rect">
            <a:avLst/>
          </a:prstGeom>
          <a:noFill/>
          <a:ln>
            <a:noFill/>
          </a:ln>
        </p:spPr>
        <p:txBody>
          <a:bodyPr spcFirstLastPara="1" wrap="square" lIns="91425" tIns="91425" rIns="91425" bIns="91425" anchor="t" anchorCtr="0">
            <a:noAutofit/>
          </a:bodyPr>
          <a:lstStyle/>
          <a:p>
            <a:pPr marL="457200" lvl="0" indent="-319405" algn="l" rtl="0">
              <a:lnSpc>
                <a:spcPct val="95000"/>
              </a:lnSpc>
              <a:spcBef>
                <a:spcPts val="0"/>
              </a:spcBef>
              <a:spcAft>
                <a:spcPts val="0"/>
              </a:spcAft>
              <a:buClr>
                <a:schemeClr val="dk1"/>
              </a:buClr>
              <a:buSzPts val="1430"/>
              <a:buFont typeface="Roboto"/>
              <a:buChar char="●"/>
            </a:pPr>
            <a:r>
              <a:rPr lang="en-US" sz="1430">
                <a:solidFill>
                  <a:schemeClr val="dk1"/>
                </a:solidFill>
                <a:highlight>
                  <a:srgbClr val="1C4587"/>
                </a:highlight>
                <a:latin typeface="Roboto"/>
                <a:ea typeface="Roboto"/>
                <a:cs typeface="Roboto"/>
                <a:sym typeface="Roboto"/>
              </a:rPr>
              <a:t>Federated learning is a technique that allows multiple devices to train a shared model without sharing their raw data.</a:t>
            </a:r>
            <a:endParaRPr sz="1430">
              <a:solidFill>
                <a:schemeClr val="dk1"/>
              </a:solidFill>
              <a:highlight>
                <a:srgbClr val="1C4587"/>
              </a:highlight>
              <a:latin typeface="Roboto"/>
              <a:ea typeface="Roboto"/>
              <a:cs typeface="Roboto"/>
              <a:sym typeface="Roboto"/>
            </a:endParaRPr>
          </a:p>
          <a:p>
            <a:pPr marL="457200" lvl="0" indent="0" algn="l" rtl="0">
              <a:lnSpc>
                <a:spcPct val="95000"/>
              </a:lnSpc>
              <a:spcBef>
                <a:spcPts val="1200"/>
              </a:spcBef>
              <a:spcAft>
                <a:spcPts val="0"/>
              </a:spcAft>
              <a:buSzPts val="770"/>
              <a:buNone/>
            </a:pPr>
            <a:endParaRPr sz="1430">
              <a:solidFill>
                <a:schemeClr val="dk1"/>
              </a:solidFill>
              <a:highlight>
                <a:srgbClr val="1C4587"/>
              </a:highlight>
              <a:latin typeface="Roboto"/>
              <a:ea typeface="Roboto"/>
              <a:cs typeface="Roboto"/>
              <a:sym typeface="Roboto"/>
            </a:endParaRPr>
          </a:p>
          <a:p>
            <a:pPr marL="457200" lvl="0" indent="-319405" algn="l" rtl="0">
              <a:lnSpc>
                <a:spcPct val="95000"/>
              </a:lnSpc>
              <a:spcBef>
                <a:spcPts val="1200"/>
              </a:spcBef>
              <a:spcAft>
                <a:spcPts val="0"/>
              </a:spcAft>
              <a:buClr>
                <a:schemeClr val="dk1"/>
              </a:buClr>
              <a:buSzPts val="1430"/>
              <a:buFont typeface="Roboto"/>
              <a:buChar char="●"/>
            </a:pPr>
            <a:r>
              <a:rPr lang="en-US" sz="1430">
                <a:solidFill>
                  <a:schemeClr val="dk1"/>
                </a:solidFill>
                <a:highlight>
                  <a:srgbClr val="1C4587"/>
                </a:highlight>
                <a:latin typeface="Roboto"/>
                <a:ea typeface="Roboto"/>
                <a:cs typeface="Roboto"/>
                <a:sym typeface="Roboto"/>
              </a:rPr>
              <a:t>The technique was introduced in 2016 by Google and has since gained attention as a privacy-preserving approach to machine learning.</a:t>
            </a:r>
            <a:endParaRPr sz="1430">
              <a:solidFill>
                <a:schemeClr val="dk1"/>
              </a:solidFill>
              <a:highlight>
                <a:srgbClr val="1C4587"/>
              </a:highlight>
              <a:latin typeface="Roboto"/>
              <a:ea typeface="Roboto"/>
              <a:cs typeface="Roboto"/>
              <a:sym typeface="Roboto"/>
            </a:endParaRPr>
          </a:p>
          <a:p>
            <a:pPr marL="457200" lvl="0" indent="0" algn="l" rtl="0">
              <a:lnSpc>
                <a:spcPct val="95000"/>
              </a:lnSpc>
              <a:spcBef>
                <a:spcPts val="1200"/>
              </a:spcBef>
              <a:spcAft>
                <a:spcPts val="0"/>
              </a:spcAft>
              <a:buSzPts val="770"/>
              <a:buNone/>
            </a:pPr>
            <a:endParaRPr sz="1430">
              <a:solidFill>
                <a:schemeClr val="dk1"/>
              </a:solidFill>
              <a:highlight>
                <a:srgbClr val="1C4587"/>
              </a:highlight>
              <a:latin typeface="Roboto"/>
              <a:ea typeface="Roboto"/>
              <a:cs typeface="Roboto"/>
              <a:sym typeface="Roboto"/>
            </a:endParaRPr>
          </a:p>
          <a:p>
            <a:pPr marL="457200" lvl="0" indent="-319405" algn="l" rtl="0">
              <a:lnSpc>
                <a:spcPct val="95000"/>
              </a:lnSpc>
              <a:spcBef>
                <a:spcPts val="1200"/>
              </a:spcBef>
              <a:spcAft>
                <a:spcPts val="0"/>
              </a:spcAft>
              <a:buClr>
                <a:schemeClr val="dk1"/>
              </a:buClr>
              <a:buSzPts val="1430"/>
              <a:buFont typeface="Roboto"/>
              <a:buChar char="●"/>
            </a:pPr>
            <a:r>
              <a:rPr lang="en-US" sz="1430">
                <a:solidFill>
                  <a:schemeClr val="dk1"/>
                </a:solidFill>
                <a:highlight>
                  <a:srgbClr val="1C4587"/>
                </a:highlight>
                <a:latin typeface="Roboto"/>
                <a:ea typeface="Roboto"/>
                <a:cs typeface="Roboto"/>
                <a:sym typeface="Roboto"/>
              </a:rPr>
              <a:t>Federated learning enables the training of models on decentralized data while preserving privacy, reducing the need for data transfer and storage, and improving scalability.</a:t>
            </a:r>
            <a:endParaRPr sz="1850">
              <a:solidFill>
                <a:schemeClr val="dk1"/>
              </a:solidFill>
              <a:highlight>
                <a:srgbClr val="1C4587"/>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6"/>
          <p:cNvPicPr preferRelativeResize="0"/>
          <p:nvPr/>
        </p:nvPicPr>
        <p:blipFill rotWithShape="1">
          <a:blip r:embed="rId3">
            <a:alphaModFix/>
          </a:blip>
          <a:srcRect/>
          <a:stretch/>
        </p:blipFill>
        <p:spPr>
          <a:xfrm>
            <a:off x="5184175" y="1166526"/>
            <a:ext cx="3571375" cy="3172775"/>
          </a:xfrm>
          <a:prstGeom prst="rect">
            <a:avLst/>
          </a:prstGeom>
          <a:noFill/>
          <a:ln>
            <a:noFill/>
          </a:ln>
        </p:spPr>
      </p:pic>
      <p:sp>
        <p:nvSpPr>
          <p:cNvPr id="122" name="Google Shape;122;p6"/>
          <p:cNvSpPr txBox="1">
            <a:spLocks noGrp="1"/>
          </p:cNvSpPr>
          <p:nvPr>
            <p:ph type="title"/>
          </p:nvPr>
        </p:nvSpPr>
        <p:spPr>
          <a:xfrm>
            <a:off x="261957" y="288902"/>
            <a:ext cx="8620200" cy="6285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4000" b="1">
                <a:solidFill>
                  <a:srgbClr val="00D9FD"/>
                </a:solidFill>
              </a:rPr>
              <a:t>Federated Learning </a:t>
            </a:r>
            <a:endParaRPr sz="4000" b="1">
              <a:solidFill>
                <a:srgbClr val="00D9FD"/>
              </a:solidFill>
            </a:endParaRPr>
          </a:p>
        </p:txBody>
      </p:sp>
      <p:sp>
        <p:nvSpPr>
          <p:cNvPr id="123" name="Google Shape;123;p6"/>
          <p:cNvSpPr txBox="1"/>
          <p:nvPr/>
        </p:nvSpPr>
        <p:spPr>
          <a:xfrm>
            <a:off x="455425" y="1166529"/>
            <a:ext cx="4363200" cy="36006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800">
                <a:solidFill>
                  <a:schemeClr val="dk1"/>
                </a:solidFill>
                <a:latin typeface="Helvetica Neue"/>
                <a:ea typeface="Helvetica Neue"/>
                <a:cs typeface="Helvetica Neue"/>
                <a:sym typeface="Helvetica Neue"/>
              </a:rPr>
              <a:t>FL is a Machine Learning Technique:</a:t>
            </a:r>
            <a:endParaRPr sz="1800">
              <a:solidFill>
                <a:schemeClr val="dk1"/>
              </a:solidFill>
              <a:latin typeface="Helvetica Neue"/>
              <a:ea typeface="Helvetica Neue"/>
              <a:cs typeface="Helvetica Neue"/>
              <a:sym typeface="Helvetica Neue"/>
            </a:endParaRPr>
          </a:p>
          <a:p>
            <a:pPr marL="0" marR="0" lvl="0" indent="0" algn="l" rtl="0">
              <a:lnSpc>
                <a:spcPct val="100000"/>
              </a:lnSpc>
              <a:spcBef>
                <a:spcPts val="5"/>
              </a:spcBef>
              <a:spcAft>
                <a:spcPts val="0"/>
              </a:spcAft>
              <a:buNone/>
            </a:pPr>
            <a:endParaRPr sz="1900">
              <a:solidFill>
                <a:schemeClr val="dk1"/>
              </a:solidFill>
              <a:latin typeface="Helvetica Neue"/>
              <a:ea typeface="Helvetica Neue"/>
              <a:cs typeface="Helvetica Neue"/>
              <a:sym typeface="Helvetica Neue"/>
            </a:endParaRPr>
          </a:p>
          <a:p>
            <a:pPr marL="469900" marR="87630" lvl="0" indent="-351155" algn="l" rtl="0">
              <a:lnSpc>
                <a:spcPct val="100000"/>
              </a:lnSpc>
              <a:spcBef>
                <a:spcPts val="5"/>
              </a:spcBef>
              <a:spcAft>
                <a:spcPts val="0"/>
              </a:spcAft>
              <a:buClr>
                <a:schemeClr val="dk1"/>
              </a:buClr>
              <a:buSzPts val="1800"/>
              <a:buFont typeface="Helvetica Neue"/>
              <a:buAutoNum type="arabicPeriod"/>
            </a:pPr>
            <a:r>
              <a:rPr lang="en-US" sz="1800">
                <a:solidFill>
                  <a:schemeClr val="dk1"/>
                </a:solidFill>
                <a:latin typeface="Helvetica Neue"/>
                <a:ea typeface="Helvetica Neue"/>
                <a:cs typeface="Helvetica Neue"/>
                <a:sym typeface="Helvetica Neue"/>
              </a:rPr>
              <a:t>That trains an algorithm across multiple devices holding local data samples, without exchanging them.</a:t>
            </a:r>
            <a:endParaRPr sz="1800">
              <a:solidFill>
                <a:schemeClr val="dk1"/>
              </a:solidFill>
              <a:latin typeface="Helvetica Neue"/>
              <a:ea typeface="Helvetica Neue"/>
              <a:cs typeface="Helvetica Neue"/>
              <a:sym typeface="Helvetica Neue"/>
            </a:endParaRPr>
          </a:p>
          <a:p>
            <a:pPr marL="469900" marR="426084" lvl="0" indent="-408305" algn="l" rtl="0">
              <a:lnSpc>
                <a:spcPct val="100000"/>
              </a:lnSpc>
              <a:spcBef>
                <a:spcPts val="960"/>
              </a:spcBef>
              <a:spcAft>
                <a:spcPts val="0"/>
              </a:spcAft>
              <a:buClr>
                <a:schemeClr val="dk1"/>
              </a:buClr>
              <a:buSzPts val="1800"/>
              <a:buFont typeface="Helvetica Neue"/>
              <a:buAutoNum type="arabicPeriod"/>
            </a:pPr>
            <a:r>
              <a:rPr lang="en-US" sz="1800">
                <a:solidFill>
                  <a:schemeClr val="dk1"/>
                </a:solidFill>
                <a:latin typeface="Helvetica Neue"/>
                <a:ea typeface="Helvetica Neue"/>
                <a:cs typeface="Helvetica Neue"/>
                <a:sym typeface="Helvetica Neue"/>
              </a:rPr>
              <a:t>Enables multiple actors to build a common, robust machine learning model without sharing data.</a:t>
            </a:r>
            <a:endParaRPr sz="1800">
              <a:solidFill>
                <a:schemeClr val="dk1"/>
              </a:solidFill>
              <a:latin typeface="Helvetica Neue"/>
              <a:ea typeface="Helvetica Neue"/>
              <a:cs typeface="Helvetica Neue"/>
              <a:sym typeface="Helvetica Neue"/>
            </a:endParaRPr>
          </a:p>
          <a:p>
            <a:pPr marL="469900" marR="13970" lvl="0" indent="-411480" algn="l" rtl="0">
              <a:lnSpc>
                <a:spcPct val="100000"/>
              </a:lnSpc>
              <a:spcBef>
                <a:spcPts val="960"/>
              </a:spcBef>
              <a:spcAft>
                <a:spcPts val="0"/>
              </a:spcAft>
              <a:buClr>
                <a:schemeClr val="dk1"/>
              </a:buClr>
              <a:buSzPts val="1800"/>
              <a:buFont typeface="Helvetica Neue"/>
              <a:buAutoNum type="arabicPeriod"/>
            </a:pPr>
            <a:r>
              <a:rPr lang="en-US" sz="1800">
                <a:solidFill>
                  <a:schemeClr val="dk1"/>
                </a:solidFill>
                <a:latin typeface="Helvetica Neue"/>
                <a:ea typeface="Helvetica Neue"/>
                <a:cs typeface="Helvetica Neue"/>
                <a:sym typeface="Helvetica Neue"/>
              </a:rPr>
              <a:t>Application : Defence, telecommunication, Pharmaceutics, etc. </a:t>
            </a:r>
            <a:endParaRPr sz="1800">
              <a:solidFill>
                <a:schemeClr val="dk1"/>
              </a:solidFill>
              <a:latin typeface="Helvetica Neue"/>
              <a:ea typeface="Helvetica Neue"/>
              <a:cs typeface="Helvetica Neue"/>
              <a:sym typeface="Helvetica Neue"/>
            </a:endParaRPr>
          </a:p>
        </p:txBody>
      </p:sp>
      <p:sp>
        <p:nvSpPr>
          <p:cNvPr id="124" name="Google Shape;124;p6"/>
          <p:cNvSpPr txBox="1"/>
          <p:nvPr/>
        </p:nvSpPr>
        <p:spPr>
          <a:xfrm>
            <a:off x="5884425" y="4546750"/>
            <a:ext cx="1795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Figure 1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21244d65faf_7_60"/>
          <p:cNvSpPr txBox="1">
            <a:spLocks noGrp="1"/>
          </p:cNvSpPr>
          <p:nvPr>
            <p:ph type="title"/>
          </p:nvPr>
        </p:nvSpPr>
        <p:spPr>
          <a:xfrm>
            <a:off x="988425" y="288900"/>
            <a:ext cx="7476000" cy="615600"/>
          </a:xfrm>
          <a:prstGeom prst="rect">
            <a:avLst/>
          </a:prstGeom>
        </p:spPr>
        <p:txBody>
          <a:bodyPr spcFirstLastPara="1" wrap="square" lIns="0" tIns="0" rIns="0" bIns="0" anchor="t" anchorCtr="0">
            <a:spAutoFit/>
          </a:bodyPr>
          <a:lstStyle/>
          <a:p>
            <a:pPr marL="12700" lvl="0" indent="0" algn="l" rtl="0">
              <a:spcBef>
                <a:spcPts val="0"/>
              </a:spcBef>
              <a:spcAft>
                <a:spcPts val="0"/>
              </a:spcAft>
              <a:buNone/>
            </a:pPr>
            <a:r>
              <a:rPr lang="en-US" sz="4000" b="1">
                <a:solidFill>
                  <a:srgbClr val="00D9FD"/>
                </a:solidFill>
              </a:rPr>
              <a:t>Federated Learning </a:t>
            </a:r>
            <a:endParaRPr sz="4000" b="1">
              <a:solidFill>
                <a:srgbClr val="00D9FD"/>
              </a:solidFill>
            </a:endParaRPr>
          </a:p>
        </p:txBody>
      </p:sp>
      <p:pic>
        <p:nvPicPr>
          <p:cNvPr id="130" name="Google Shape;130;g21244d65faf_7_60"/>
          <p:cNvPicPr preferRelativeResize="0"/>
          <p:nvPr/>
        </p:nvPicPr>
        <p:blipFill>
          <a:blip r:embed="rId3">
            <a:alphaModFix/>
          </a:blip>
          <a:stretch>
            <a:fillRect/>
          </a:stretch>
        </p:blipFill>
        <p:spPr>
          <a:xfrm>
            <a:off x="1033688" y="1162564"/>
            <a:ext cx="6627075" cy="3272125"/>
          </a:xfrm>
          <a:prstGeom prst="rect">
            <a:avLst/>
          </a:prstGeom>
          <a:noFill/>
          <a:ln>
            <a:noFill/>
          </a:ln>
        </p:spPr>
      </p:pic>
      <p:sp>
        <p:nvSpPr>
          <p:cNvPr id="131" name="Google Shape;131;g21244d65faf_7_60"/>
          <p:cNvSpPr txBox="1"/>
          <p:nvPr/>
        </p:nvSpPr>
        <p:spPr>
          <a:xfrm>
            <a:off x="3384825" y="4434700"/>
            <a:ext cx="192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Figure : 2 [4]</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8"/>
          <p:cNvSpPr txBox="1">
            <a:spLocks noGrp="1"/>
          </p:cNvSpPr>
          <p:nvPr>
            <p:ph type="title"/>
          </p:nvPr>
        </p:nvSpPr>
        <p:spPr>
          <a:xfrm>
            <a:off x="159150" y="279200"/>
            <a:ext cx="88257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Challenges in Federated Learning</a:t>
            </a:r>
            <a:endParaRPr sz="3500" b="1">
              <a:solidFill>
                <a:srgbClr val="00D9FD"/>
              </a:solidFill>
            </a:endParaRPr>
          </a:p>
        </p:txBody>
      </p:sp>
      <p:sp>
        <p:nvSpPr>
          <p:cNvPr id="137" name="Google Shape;137;p8"/>
          <p:cNvSpPr txBox="1"/>
          <p:nvPr/>
        </p:nvSpPr>
        <p:spPr>
          <a:xfrm>
            <a:off x="264450" y="1130150"/>
            <a:ext cx="8412900" cy="3603000"/>
          </a:xfrm>
          <a:prstGeom prst="rect">
            <a:avLst/>
          </a:prstGeom>
          <a:noFill/>
          <a:ln>
            <a:noFill/>
          </a:ln>
        </p:spPr>
        <p:txBody>
          <a:bodyPr spcFirstLastPara="1" wrap="square" lIns="0" tIns="12700" rIns="0" bIns="0" anchor="t" anchorCtr="0">
            <a:spAutoFit/>
          </a:bodyPr>
          <a:lstStyle/>
          <a:p>
            <a:pPr marL="363855" marR="0" lvl="0" indent="-389891" algn="l" rtl="0">
              <a:lnSpc>
                <a:spcPct val="100000"/>
              </a:lnSpc>
              <a:spcBef>
                <a:spcPts val="0"/>
              </a:spcBef>
              <a:spcAft>
                <a:spcPts val="0"/>
              </a:spcAft>
              <a:buClr>
                <a:schemeClr val="dk1"/>
              </a:buClr>
              <a:buSzPts val="2200"/>
              <a:buChar char="●"/>
            </a:pPr>
            <a:r>
              <a:rPr lang="en-US" sz="2200">
                <a:solidFill>
                  <a:schemeClr val="dk1"/>
                </a:solidFill>
              </a:rPr>
              <a:t>Managing heterogeneous systems in the same networks.</a:t>
            </a:r>
            <a:endParaRPr sz="2200">
              <a:solidFill>
                <a:schemeClr val="dk1"/>
              </a:solidFill>
            </a:endParaRPr>
          </a:p>
          <a:p>
            <a:pPr marL="457200" marR="0" lvl="0" indent="0" algn="l" rtl="0">
              <a:lnSpc>
                <a:spcPct val="100000"/>
              </a:lnSpc>
              <a:spcBef>
                <a:spcPts val="0"/>
              </a:spcBef>
              <a:spcAft>
                <a:spcPts val="0"/>
              </a:spcAft>
              <a:buNone/>
            </a:pPr>
            <a:endParaRPr sz="2200">
              <a:solidFill>
                <a:schemeClr val="dk1"/>
              </a:solidFill>
            </a:endParaRPr>
          </a:p>
          <a:p>
            <a:pPr marL="363855" marR="5080" lvl="0" indent="-389891" algn="just" rtl="0">
              <a:lnSpc>
                <a:spcPct val="100000"/>
              </a:lnSpc>
              <a:spcBef>
                <a:spcPts val="0"/>
              </a:spcBef>
              <a:spcAft>
                <a:spcPts val="0"/>
              </a:spcAft>
              <a:buClr>
                <a:schemeClr val="dk1"/>
              </a:buClr>
              <a:buSzPts val="2200"/>
              <a:buChar char="●"/>
            </a:pPr>
            <a:r>
              <a:rPr lang="en-US" sz="2200">
                <a:solidFill>
                  <a:schemeClr val="dk1"/>
                </a:solidFill>
              </a:rPr>
              <a:t>Communication and Synchronization.</a:t>
            </a:r>
            <a:endParaRPr sz="2200">
              <a:solidFill>
                <a:schemeClr val="dk1"/>
              </a:solidFill>
            </a:endParaRPr>
          </a:p>
          <a:p>
            <a:pPr marL="363855" marR="0" lvl="0" indent="-389890" algn="l" rtl="0">
              <a:lnSpc>
                <a:spcPct val="100000"/>
              </a:lnSpc>
              <a:spcBef>
                <a:spcPts val="1560"/>
              </a:spcBef>
              <a:spcAft>
                <a:spcPts val="0"/>
              </a:spcAft>
              <a:buClr>
                <a:schemeClr val="dk1"/>
              </a:buClr>
              <a:buSzPts val="2200"/>
              <a:buChar char="●"/>
            </a:pPr>
            <a:r>
              <a:rPr lang="en-US" sz="2200">
                <a:solidFill>
                  <a:schemeClr val="dk1"/>
                </a:solidFill>
              </a:rPr>
              <a:t>Privacy concerns and Security risks.</a:t>
            </a:r>
            <a:endParaRPr sz="2200">
              <a:solidFill>
                <a:schemeClr val="dk1"/>
              </a:solidFill>
            </a:endParaRPr>
          </a:p>
          <a:p>
            <a:pPr marL="0" marR="0" lvl="0" indent="0" algn="l" rtl="0">
              <a:lnSpc>
                <a:spcPct val="100000"/>
              </a:lnSpc>
              <a:spcBef>
                <a:spcPts val="30"/>
              </a:spcBef>
              <a:spcAft>
                <a:spcPts val="0"/>
              </a:spcAft>
              <a:buClr>
                <a:srgbClr val="00D9FD"/>
              </a:buClr>
              <a:buSzPts val="1750"/>
              <a:buFont typeface="Arial"/>
              <a:buNone/>
            </a:pPr>
            <a:endParaRPr sz="2200">
              <a:solidFill>
                <a:schemeClr val="dk1"/>
              </a:solidFill>
            </a:endParaRPr>
          </a:p>
          <a:p>
            <a:pPr marL="363855" marR="483233" lvl="0" indent="-389891" algn="l" rtl="0">
              <a:lnSpc>
                <a:spcPct val="100000"/>
              </a:lnSpc>
              <a:spcBef>
                <a:spcPts val="0"/>
              </a:spcBef>
              <a:spcAft>
                <a:spcPts val="0"/>
              </a:spcAft>
              <a:buClr>
                <a:schemeClr val="dk1"/>
              </a:buClr>
              <a:buSzPts val="2200"/>
              <a:buChar char="●"/>
            </a:pPr>
            <a:r>
              <a:rPr lang="en-US" sz="2200">
                <a:solidFill>
                  <a:schemeClr val="dk1"/>
                </a:solidFill>
              </a:rPr>
              <a:t>Systems heterogeneity causes different completion times and fast clients  have to wait for the slow clients, known as stragglers before model  aggregation.</a:t>
            </a:r>
            <a:endParaRPr sz="2200">
              <a:solidFill>
                <a:schemeClr val="dk1"/>
              </a:solidFill>
            </a:endParaRPr>
          </a:p>
          <a:p>
            <a:pPr marL="457200" marR="483233" lvl="0" indent="0" algn="l" rtl="0">
              <a:lnSpc>
                <a:spcPct val="100000"/>
              </a:lnSpc>
              <a:spcBef>
                <a:spcPts val="0"/>
              </a:spcBef>
              <a:spcAft>
                <a:spcPts val="0"/>
              </a:spcAft>
              <a:buNone/>
            </a:pPr>
            <a:endParaRPr sz="2200">
              <a:solidFill>
                <a:schemeClr val="dk1"/>
              </a:solidFill>
            </a:endParaRPr>
          </a:p>
          <a:p>
            <a:pPr marL="457200" marR="483233" lvl="0" indent="0" algn="l" rtl="0">
              <a:lnSpc>
                <a:spcPct val="100000"/>
              </a:lnSpc>
              <a:spcBef>
                <a:spcPts val="0"/>
              </a:spcBef>
              <a:spcAft>
                <a:spcPts val="0"/>
              </a:spcAft>
              <a:buNone/>
            </a:pPr>
            <a:endParaRPr sz="22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241d710ee6f_3_5"/>
          <p:cNvSpPr txBox="1">
            <a:spLocks noGrp="1"/>
          </p:cNvSpPr>
          <p:nvPr>
            <p:ph type="title"/>
          </p:nvPr>
        </p:nvSpPr>
        <p:spPr>
          <a:xfrm>
            <a:off x="264450" y="279200"/>
            <a:ext cx="8720400" cy="551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3500" b="1">
                <a:solidFill>
                  <a:srgbClr val="00D9FD"/>
                </a:solidFill>
              </a:rPr>
              <a:t>ANN</a:t>
            </a:r>
            <a:endParaRPr sz="3500" b="1">
              <a:solidFill>
                <a:srgbClr val="00D9FD"/>
              </a:solidFill>
            </a:endParaRPr>
          </a:p>
        </p:txBody>
      </p:sp>
      <p:sp>
        <p:nvSpPr>
          <p:cNvPr id="143" name="Google Shape;143;g241d710ee6f_3_5"/>
          <p:cNvSpPr txBox="1"/>
          <p:nvPr/>
        </p:nvSpPr>
        <p:spPr>
          <a:xfrm>
            <a:off x="264450" y="1130150"/>
            <a:ext cx="8412900" cy="3399300"/>
          </a:xfrm>
          <a:prstGeom prst="rect">
            <a:avLst/>
          </a:prstGeom>
          <a:noFill/>
          <a:ln>
            <a:noFill/>
          </a:ln>
        </p:spPr>
        <p:txBody>
          <a:bodyPr spcFirstLastPara="1" wrap="square" lIns="0" tIns="12700" rIns="0" bIns="0" anchor="t" anchorCtr="0">
            <a:spAutoFit/>
          </a:bodyPr>
          <a:lstStyle/>
          <a:p>
            <a:pPr marL="457200" marR="483233" lvl="0" indent="-368300" algn="l" rtl="0">
              <a:lnSpc>
                <a:spcPct val="100000"/>
              </a:lnSpc>
              <a:spcBef>
                <a:spcPts val="0"/>
              </a:spcBef>
              <a:spcAft>
                <a:spcPts val="0"/>
              </a:spcAft>
              <a:buClr>
                <a:schemeClr val="dk1"/>
              </a:buClr>
              <a:buSzPts val="2200"/>
              <a:buChar char="●"/>
            </a:pPr>
            <a:r>
              <a:rPr lang="en-US" sz="2200">
                <a:solidFill>
                  <a:schemeClr val="dk1"/>
                </a:solidFill>
              </a:rPr>
              <a:t>Artificial Neural Networks (ANNs) are a type of machine learning algorithm that are inspired by the structure and function of the human brain.</a:t>
            </a:r>
            <a:endParaRPr sz="2200">
              <a:solidFill>
                <a:schemeClr val="dk1"/>
              </a:solidFill>
            </a:endParaRPr>
          </a:p>
          <a:p>
            <a:pPr marL="914400" marR="483233" lvl="0" indent="0" algn="l" rtl="0">
              <a:lnSpc>
                <a:spcPct val="100000"/>
              </a:lnSpc>
              <a:spcBef>
                <a:spcPts val="0"/>
              </a:spcBef>
              <a:spcAft>
                <a:spcPts val="0"/>
              </a:spcAft>
              <a:buNone/>
            </a:pPr>
            <a:endParaRPr sz="2200">
              <a:solidFill>
                <a:schemeClr val="dk1"/>
              </a:solidFill>
            </a:endParaRPr>
          </a:p>
          <a:p>
            <a:pPr marL="457200" marR="483233" lvl="0" indent="-368300" algn="l" rtl="0">
              <a:lnSpc>
                <a:spcPct val="100000"/>
              </a:lnSpc>
              <a:spcBef>
                <a:spcPts val="0"/>
              </a:spcBef>
              <a:spcAft>
                <a:spcPts val="0"/>
              </a:spcAft>
              <a:buClr>
                <a:schemeClr val="dk1"/>
              </a:buClr>
              <a:buSzPts val="2200"/>
              <a:buChar char="●"/>
            </a:pPr>
            <a:r>
              <a:rPr lang="en-US" sz="2200">
                <a:solidFill>
                  <a:schemeClr val="dk1"/>
                </a:solidFill>
              </a:rPr>
              <a:t>ANNs consist of interconnected nodes, called artificial neurons, that process and transmit information. The input data is fed into the input layer of the network, and then it passes through multiple hidden layers of neurons, which perform mathematical operations on the input data.</a:t>
            </a:r>
            <a:endParaRPr sz="2200">
              <a:solidFill>
                <a:schemeClr val="dk1"/>
              </a:solidFill>
            </a:endParaRPr>
          </a:p>
          <a:p>
            <a:pPr marL="457200" marR="483233" lvl="0" indent="0" algn="l" rtl="0">
              <a:lnSpc>
                <a:spcPct val="100000"/>
              </a:lnSpc>
              <a:spcBef>
                <a:spcPts val="0"/>
              </a:spcBef>
              <a:spcAft>
                <a:spcPts val="0"/>
              </a:spcAft>
              <a:buNone/>
            </a:pPr>
            <a:endParaRPr sz="22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241efb61482_2_3"/>
          <p:cNvSpPr txBox="1">
            <a:spLocks noGrp="1"/>
          </p:cNvSpPr>
          <p:nvPr>
            <p:ph type="title"/>
          </p:nvPr>
        </p:nvSpPr>
        <p:spPr>
          <a:xfrm>
            <a:off x="870474" y="288900"/>
            <a:ext cx="8011675" cy="5388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sz="3500" b="1" dirty="0">
                <a:solidFill>
                  <a:srgbClr val="00D9FD"/>
                </a:solidFill>
              </a:rPr>
              <a:t>ANN</a:t>
            </a:r>
            <a:endParaRPr sz="3500" b="1" dirty="0">
              <a:solidFill>
                <a:srgbClr val="00D9FD"/>
              </a:solidFill>
            </a:endParaRPr>
          </a:p>
        </p:txBody>
      </p:sp>
      <p:pic>
        <p:nvPicPr>
          <p:cNvPr id="3" name="Picture 2">
            <a:extLst>
              <a:ext uri="{FF2B5EF4-FFF2-40B4-BE49-F238E27FC236}">
                <a16:creationId xmlns:a16="http://schemas.microsoft.com/office/drawing/2014/main" id="{80B55E88-28EC-A641-BF2D-A1620E19F042}"/>
              </a:ext>
            </a:extLst>
          </p:cNvPr>
          <p:cNvPicPr>
            <a:picLocks noChangeAspect="1"/>
          </p:cNvPicPr>
          <p:nvPr/>
        </p:nvPicPr>
        <p:blipFill rotWithShape="1">
          <a:blip r:embed="rId3"/>
          <a:srcRect l="14647" t="30101" r="22096" b="23232"/>
          <a:stretch/>
        </p:blipFill>
        <p:spPr>
          <a:xfrm>
            <a:off x="870475" y="1163780"/>
            <a:ext cx="7403050" cy="3413383"/>
          </a:xfrm>
          <a:prstGeom prst="rect">
            <a:avLst/>
          </a:prstGeom>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1063</Words>
  <Application>Microsoft Office PowerPoint</Application>
  <PresentationFormat>On-screen Show (16:9)</PresentationFormat>
  <Paragraphs>129</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Verdana</vt:lpstr>
      <vt:lpstr>Arial</vt:lpstr>
      <vt:lpstr>Helvetica Neue</vt:lpstr>
      <vt:lpstr>Trebuchet MS</vt:lpstr>
      <vt:lpstr>Roboto</vt:lpstr>
      <vt:lpstr>Tahoma</vt:lpstr>
      <vt:lpstr>Simple Dark</vt:lpstr>
      <vt:lpstr>Indian Institute of information Technology Allahabad Prayagraj (UP) India</vt:lpstr>
      <vt:lpstr>PowerPoint Presentation</vt:lpstr>
      <vt:lpstr>Problem Statement</vt:lpstr>
      <vt:lpstr>PowerPoint Presentation</vt:lpstr>
      <vt:lpstr>Federated Learning </vt:lpstr>
      <vt:lpstr>Federated Learning </vt:lpstr>
      <vt:lpstr>Challenges in Federated Learning</vt:lpstr>
      <vt:lpstr>ANN</vt:lpstr>
      <vt:lpstr>ANN</vt:lpstr>
      <vt:lpstr>Architecture of Neural Network</vt:lpstr>
      <vt:lpstr>Methodology</vt:lpstr>
      <vt:lpstr>Methodology</vt:lpstr>
      <vt:lpstr>Implementation</vt:lpstr>
      <vt:lpstr>Clients:</vt:lpstr>
      <vt:lpstr>PowerPoint Presentation</vt:lpstr>
      <vt:lpstr>Implementation</vt:lpstr>
      <vt:lpstr>Screenshots</vt:lpstr>
      <vt:lpstr>Implementation</vt:lpstr>
      <vt:lpstr>Working &amp; Demo</vt:lpstr>
      <vt:lpstr>Testing Final Model</vt:lpstr>
      <vt:lpstr>Challenges faced</vt:lpstr>
      <vt:lpstr>Conclusion</vt:lpstr>
      <vt:lpstr>Future scope</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Indian Institute of information Technology Allahabad Prayagraj (UP) India</dc:title>
  <cp:lastModifiedBy>Shubham Kumar Bhokta</cp:lastModifiedBy>
  <cp:revision>4</cp:revision>
  <dcterms:created xsi:type="dcterms:W3CDTF">2023-02-27T09:02:41Z</dcterms:created>
  <dcterms:modified xsi:type="dcterms:W3CDTF">2023-05-11T07:04:35Z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